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9144000" cy="6858000"/>
  <p:embeddedFontLst>
    <p:embeddedFont>
      <p:font typeface="Bookman Old Style" panose="02050604050505020204" pitchFamily="18" charset="0"/>
      <p:regular r:id="rId54"/>
      <p:bold r:id="rId55"/>
      <p:italic r:id="rId56"/>
      <p:boldItalic r:id="rId57"/>
    </p:embeddedFont>
    <p:embeddedFont>
      <p:font typeface="Gill Sans" panose="020B0604020202020204" charset="0"/>
      <p:regular r:id="rId58"/>
      <p:bold r:id="rId59"/>
    </p:embeddedFont>
    <p:embeddedFont>
      <p:font typeface="Calibri" panose="020F0502020204030204" pitchFamily="34" charset="0"/>
      <p:regular r:id="rId60"/>
      <p:bold r:id="rId61"/>
      <p:italic r:id="rId62"/>
      <p:boldItalic r:id="rId63"/>
    </p:embeddedFont>
    <p:embeddedFont>
      <p:font typeface="Noto Sans Symbols"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igAZ0Qc2yctGotOOsAma6TMId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709" autoAdjust="0"/>
  </p:normalViewPr>
  <p:slideViewPr>
    <p:cSldViewPr snapToGrid="0">
      <p:cViewPr varScale="1">
        <p:scale>
          <a:sx n="44" d="100"/>
          <a:sy n="44" d="100"/>
        </p:scale>
        <p:origin x="163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25: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96" name="Google Shape;396;p12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a:t>
            </a:fld>
            <a:endParaRPr/>
          </a:p>
        </p:txBody>
      </p:sp>
      <p:sp>
        <p:nvSpPr>
          <p:cNvPr id="397" name="Google Shape;397;p12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solidFill>
                <a:srgbClr val="000000"/>
              </a:solidFill>
            </a:endParaRPr>
          </a:p>
        </p:txBody>
      </p:sp>
      <p:sp>
        <p:nvSpPr>
          <p:cNvPr id="398" name="Google Shape;398;p12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solidFill>
                  <a:srgbClr val="000000"/>
                </a:solidFill>
              </a:rPr>
              <a:t>Ingeniera de Software I </a:t>
            </a:r>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1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07" name="Google Shape;407;p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a:t>
            </a:fld>
            <a:endParaRPr/>
          </a:p>
        </p:txBody>
      </p:sp>
      <p:sp>
        <p:nvSpPr>
          <p:cNvPr id="408" name="Google Shape;408;p1:notes"/>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s-ES"/>
              <a:t>2018</a:t>
            </a:r>
            <a:endParaRPr/>
          </a:p>
        </p:txBody>
      </p:sp>
      <p:sp>
        <p:nvSpPr>
          <p:cNvPr id="409" name="Google Shape;409;p1:notes"/>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ES"/>
              <a:t>Facultad de Informática UNLP</a:t>
            </a:r>
            <a:endParaRPr/>
          </a:p>
        </p:txBody>
      </p:sp>
      <p:sp>
        <p:nvSpPr>
          <p:cNvPr id="410" name="Google Shape;410;p1: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5" name="Google Shape;605;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0" name="Google Shape;640;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3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p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6" name="Google Shape;746;p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8" name="Google Shape;778;p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1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7" name="Google Shape;797;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p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4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5c0fd32e2_0_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5c0fd32e2_0_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g1e5c0fd32e2_0_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5c0fd32e2_0_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5c0fd32e2_0_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e5c0fd32e2_0_1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e5c0fd32e2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e5c0fd32e2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g1e5c0fd32e2_0_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9" name="Google Shape;19;p32"/>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5371" lvl="0" indent="-227686" algn="l">
              <a:lnSpc>
                <a:spcPct val="90000"/>
              </a:lnSpc>
              <a:spcBef>
                <a:spcPts val="1195"/>
              </a:spcBef>
              <a:spcAft>
                <a:spcPts val="0"/>
              </a:spcAft>
              <a:buSzPts val="1800"/>
              <a:buNone/>
              <a:defRPr sz="1793">
                <a:solidFill>
                  <a:srgbClr val="C00000"/>
                </a:solidFill>
              </a:defRPr>
            </a:lvl1pPr>
            <a:lvl2pPr marL="910742" lvl="1" indent="-227686" algn="l">
              <a:lnSpc>
                <a:spcPct val="90000"/>
              </a:lnSpc>
              <a:spcBef>
                <a:spcPts val="199"/>
              </a:spcBef>
              <a:spcAft>
                <a:spcPts val="0"/>
              </a:spcAft>
              <a:buSzPts val="900"/>
              <a:buNone/>
              <a:defRPr sz="896"/>
            </a:lvl2pPr>
            <a:lvl3pPr marL="1366114" lvl="2" indent="-227686" algn="l">
              <a:lnSpc>
                <a:spcPct val="90000"/>
              </a:lnSpc>
              <a:spcBef>
                <a:spcPts val="398"/>
              </a:spcBef>
              <a:spcAft>
                <a:spcPts val="0"/>
              </a:spcAft>
              <a:buSzPts val="750"/>
              <a:buNone/>
              <a:defRPr sz="747"/>
            </a:lvl3pPr>
            <a:lvl4pPr marL="1821485" lvl="3" indent="-227686" algn="l">
              <a:lnSpc>
                <a:spcPct val="90000"/>
              </a:lnSpc>
              <a:spcBef>
                <a:spcPts val="398"/>
              </a:spcBef>
              <a:spcAft>
                <a:spcPts val="0"/>
              </a:spcAft>
              <a:buSzPts val="675"/>
              <a:buNone/>
              <a:defRPr sz="672"/>
            </a:lvl4pPr>
            <a:lvl5pPr marL="2276856" lvl="4" indent="-227686" algn="l">
              <a:lnSpc>
                <a:spcPct val="90000"/>
              </a:lnSpc>
              <a:spcBef>
                <a:spcPts val="398"/>
              </a:spcBef>
              <a:spcAft>
                <a:spcPts val="0"/>
              </a:spcAft>
              <a:buSzPts val="675"/>
              <a:buNone/>
              <a:defRPr sz="672"/>
            </a:lvl5pPr>
            <a:lvl6pPr marL="2732227" lvl="5" indent="-227686" algn="l">
              <a:lnSpc>
                <a:spcPct val="90000"/>
              </a:lnSpc>
              <a:spcBef>
                <a:spcPts val="398"/>
              </a:spcBef>
              <a:spcAft>
                <a:spcPts val="0"/>
              </a:spcAft>
              <a:buSzPts val="675"/>
              <a:buNone/>
              <a:defRPr sz="672"/>
            </a:lvl6pPr>
            <a:lvl7pPr marL="3187598" lvl="6" indent="-227686" algn="l">
              <a:lnSpc>
                <a:spcPct val="90000"/>
              </a:lnSpc>
              <a:spcBef>
                <a:spcPts val="398"/>
              </a:spcBef>
              <a:spcAft>
                <a:spcPts val="0"/>
              </a:spcAft>
              <a:buSzPts val="675"/>
              <a:buNone/>
              <a:defRPr sz="672"/>
            </a:lvl7pPr>
            <a:lvl8pPr marL="3642970" lvl="7" indent="-227686" algn="l">
              <a:lnSpc>
                <a:spcPct val="90000"/>
              </a:lnSpc>
              <a:spcBef>
                <a:spcPts val="398"/>
              </a:spcBef>
              <a:spcAft>
                <a:spcPts val="0"/>
              </a:spcAft>
              <a:buSzPts val="675"/>
              <a:buNone/>
              <a:defRPr sz="672"/>
            </a:lvl8pPr>
            <a:lvl9pPr marL="4098341" lvl="8" indent="-227686" algn="l">
              <a:lnSpc>
                <a:spcPct val="90000"/>
              </a:lnSpc>
              <a:spcBef>
                <a:spcPts val="398"/>
              </a:spcBef>
              <a:spcAft>
                <a:spcPts val="398"/>
              </a:spcAft>
              <a:buSzPts val="675"/>
              <a:buNone/>
              <a:defRPr sz="672"/>
            </a:lvl9pPr>
          </a:lstStyle>
          <a:p>
            <a:pPr lvl="0"/>
            <a:r>
              <a:rPr lang="es-ES"/>
              <a:t>Haga clic para modificar los estilos de texto del patrón</a:t>
            </a:r>
          </a:p>
        </p:txBody>
      </p:sp>
      <p:sp>
        <p:nvSpPr>
          <p:cNvPr id="20" name="Google Shape;20;p32"/>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2" name="Google Shape;22;p3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pic>
        <p:nvPicPr>
          <p:cNvPr id="23" name="Google Shape;23;p32"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extLst>
      <p:ext uri="{BB962C8B-B14F-4D97-AF65-F5344CB8AC3E}">
        <p14:creationId xmlns:p14="http://schemas.microsoft.com/office/powerpoint/2010/main" val="4243384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85" name="Google Shape;185;p47"/>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Clr>
                <a:srgbClr val="C00000"/>
              </a:buClr>
              <a:buSzPts val="1800"/>
              <a:buFont typeface="Arial"/>
              <a:buChar char="»"/>
              <a:defRPr sz="1793"/>
            </a:lvl1pPr>
            <a:lvl2pPr marL="910742" lvl="1" indent="-322555" algn="l">
              <a:lnSpc>
                <a:spcPct val="90000"/>
              </a:lnSpc>
              <a:spcBef>
                <a:spcPts val="199"/>
              </a:spcBef>
              <a:spcAft>
                <a:spcPts val="0"/>
              </a:spcAft>
              <a:buClr>
                <a:srgbClr val="C00000"/>
              </a:buClr>
              <a:buSzPts val="1500"/>
              <a:buFont typeface="Arial"/>
              <a:buChar char=" "/>
              <a:defRPr sz="1494"/>
            </a:lvl2pPr>
            <a:lvl3pPr marL="1366114" lvl="2" indent="-313068" algn="l">
              <a:lnSpc>
                <a:spcPct val="90000"/>
              </a:lnSpc>
              <a:spcBef>
                <a:spcPts val="398"/>
              </a:spcBef>
              <a:spcAft>
                <a:spcPts val="0"/>
              </a:spcAft>
              <a:buClr>
                <a:srgbClr val="C00000"/>
              </a:buClr>
              <a:buSzPts val="1350"/>
              <a:buFont typeface="Arial"/>
              <a:buChar char=" "/>
              <a:defRPr sz="1345"/>
            </a:lvl3pPr>
            <a:lvl4pPr marL="1821485" lvl="3" indent="-303581" algn="l">
              <a:lnSpc>
                <a:spcPct val="90000"/>
              </a:lnSpc>
              <a:spcBef>
                <a:spcPts val="398"/>
              </a:spcBef>
              <a:spcAft>
                <a:spcPts val="0"/>
              </a:spcAft>
              <a:buClr>
                <a:srgbClr val="C00000"/>
              </a:buClr>
              <a:buSzPts val="1200"/>
              <a:buFont typeface="Arial"/>
              <a:buChar char=" "/>
              <a:defRPr sz="1195"/>
            </a:lvl4pPr>
            <a:lvl5pPr marL="2276856" lvl="4" indent="-303581" algn="l">
              <a:lnSpc>
                <a:spcPct val="90000"/>
              </a:lnSpc>
              <a:spcBef>
                <a:spcPts val="398"/>
              </a:spcBef>
              <a:spcAft>
                <a:spcPts val="0"/>
              </a:spcAft>
              <a:buClr>
                <a:srgbClr val="C00000"/>
              </a:buClr>
              <a:buSzPts val="1200"/>
              <a:buFont typeface="Arial"/>
              <a:buChar char=" "/>
              <a:defRPr sz="1195"/>
            </a:lvl5pPr>
            <a:lvl6pPr marL="2732227" lvl="5" indent="-303581" algn="l">
              <a:lnSpc>
                <a:spcPct val="90000"/>
              </a:lnSpc>
              <a:spcBef>
                <a:spcPts val="398"/>
              </a:spcBef>
              <a:spcAft>
                <a:spcPts val="0"/>
              </a:spcAft>
              <a:buSzPts val="1200"/>
              <a:buChar char="◦"/>
              <a:defRPr sz="1195"/>
            </a:lvl6pPr>
            <a:lvl7pPr marL="3187598" lvl="6" indent="-303581" algn="l">
              <a:lnSpc>
                <a:spcPct val="90000"/>
              </a:lnSpc>
              <a:spcBef>
                <a:spcPts val="398"/>
              </a:spcBef>
              <a:spcAft>
                <a:spcPts val="0"/>
              </a:spcAft>
              <a:buSzPts val="1200"/>
              <a:buChar char="◦"/>
              <a:defRPr sz="1195"/>
            </a:lvl7pPr>
            <a:lvl8pPr marL="3642970" lvl="7" indent="-303581" algn="l">
              <a:lnSpc>
                <a:spcPct val="90000"/>
              </a:lnSpc>
              <a:spcBef>
                <a:spcPts val="398"/>
              </a:spcBef>
              <a:spcAft>
                <a:spcPts val="0"/>
              </a:spcAft>
              <a:buSzPts val="1200"/>
              <a:buChar char="◦"/>
              <a:defRPr sz="1195"/>
            </a:lvl8pPr>
            <a:lvl9pPr marL="4098341" lvl="8" indent="-303581" algn="l">
              <a:lnSpc>
                <a:spcPct val="90000"/>
              </a:lnSpc>
              <a:spcBef>
                <a:spcPts val="398"/>
              </a:spcBef>
              <a:spcAft>
                <a:spcPts val="398"/>
              </a:spcAft>
              <a:buSzPts val="1200"/>
              <a:buChar char="◦"/>
              <a:defRPr sz="1195"/>
            </a:lvl9pPr>
          </a:lstStyle>
          <a:p>
            <a:pPr lvl="0"/>
            <a:r>
              <a:rPr lang="es-ES"/>
              <a:t>Haga clic para modificar los estilos de texto del patrón</a:t>
            </a:r>
          </a:p>
        </p:txBody>
      </p:sp>
      <p:sp>
        <p:nvSpPr>
          <p:cNvPr id="186" name="Google Shape;186;p47"/>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Clr>
                <a:srgbClr val="C00000"/>
              </a:buClr>
              <a:buSzPts val="1800"/>
              <a:buFont typeface="Arial"/>
              <a:buChar char="»"/>
              <a:defRPr sz="1793"/>
            </a:lvl1pPr>
            <a:lvl2pPr marL="910742" lvl="1" indent="-322555" algn="l">
              <a:lnSpc>
                <a:spcPct val="90000"/>
              </a:lnSpc>
              <a:spcBef>
                <a:spcPts val="199"/>
              </a:spcBef>
              <a:spcAft>
                <a:spcPts val="0"/>
              </a:spcAft>
              <a:buClr>
                <a:srgbClr val="C00000"/>
              </a:buClr>
              <a:buSzPts val="1500"/>
              <a:buFont typeface="Arial"/>
              <a:buChar char=" "/>
              <a:defRPr sz="1494"/>
            </a:lvl2pPr>
            <a:lvl3pPr marL="1366114" lvl="2" indent="-313068" algn="l">
              <a:lnSpc>
                <a:spcPct val="90000"/>
              </a:lnSpc>
              <a:spcBef>
                <a:spcPts val="398"/>
              </a:spcBef>
              <a:spcAft>
                <a:spcPts val="0"/>
              </a:spcAft>
              <a:buClr>
                <a:srgbClr val="C00000"/>
              </a:buClr>
              <a:buSzPts val="1350"/>
              <a:buFont typeface="Arial"/>
              <a:buChar char=" "/>
              <a:defRPr sz="1345"/>
            </a:lvl3pPr>
            <a:lvl4pPr marL="1821485" lvl="3" indent="-303581" algn="l">
              <a:lnSpc>
                <a:spcPct val="90000"/>
              </a:lnSpc>
              <a:spcBef>
                <a:spcPts val="398"/>
              </a:spcBef>
              <a:spcAft>
                <a:spcPts val="0"/>
              </a:spcAft>
              <a:buClr>
                <a:srgbClr val="C00000"/>
              </a:buClr>
              <a:buSzPts val="1200"/>
              <a:buFont typeface="Arial"/>
              <a:buChar char=" "/>
              <a:defRPr sz="1195"/>
            </a:lvl4pPr>
            <a:lvl5pPr marL="2276856" lvl="4" indent="-303581" algn="l">
              <a:lnSpc>
                <a:spcPct val="90000"/>
              </a:lnSpc>
              <a:spcBef>
                <a:spcPts val="398"/>
              </a:spcBef>
              <a:spcAft>
                <a:spcPts val="0"/>
              </a:spcAft>
              <a:buClr>
                <a:srgbClr val="C00000"/>
              </a:buClr>
              <a:buSzPts val="1200"/>
              <a:buFont typeface="Arial"/>
              <a:buChar char=" "/>
              <a:defRPr sz="1195"/>
            </a:lvl5pPr>
            <a:lvl6pPr marL="2732227" lvl="5" indent="-303581" algn="l">
              <a:lnSpc>
                <a:spcPct val="90000"/>
              </a:lnSpc>
              <a:spcBef>
                <a:spcPts val="398"/>
              </a:spcBef>
              <a:spcAft>
                <a:spcPts val="0"/>
              </a:spcAft>
              <a:buSzPts val="1200"/>
              <a:buChar char="◦"/>
              <a:defRPr sz="1195"/>
            </a:lvl6pPr>
            <a:lvl7pPr marL="3187598" lvl="6" indent="-303581" algn="l">
              <a:lnSpc>
                <a:spcPct val="90000"/>
              </a:lnSpc>
              <a:spcBef>
                <a:spcPts val="398"/>
              </a:spcBef>
              <a:spcAft>
                <a:spcPts val="0"/>
              </a:spcAft>
              <a:buSzPts val="1200"/>
              <a:buChar char="◦"/>
              <a:defRPr sz="1195"/>
            </a:lvl7pPr>
            <a:lvl8pPr marL="3642970" lvl="7" indent="-303581" algn="l">
              <a:lnSpc>
                <a:spcPct val="90000"/>
              </a:lnSpc>
              <a:spcBef>
                <a:spcPts val="398"/>
              </a:spcBef>
              <a:spcAft>
                <a:spcPts val="0"/>
              </a:spcAft>
              <a:buSzPts val="1200"/>
              <a:buChar char="◦"/>
              <a:defRPr sz="1195"/>
            </a:lvl8pPr>
            <a:lvl9pPr marL="4098341" lvl="8" indent="-303581" algn="l">
              <a:lnSpc>
                <a:spcPct val="90000"/>
              </a:lnSpc>
              <a:spcBef>
                <a:spcPts val="398"/>
              </a:spcBef>
              <a:spcAft>
                <a:spcPts val="398"/>
              </a:spcAft>
              <a:buSzPts val="1200"/>
              <a:buChar char="◦"/>
              <a:defRPr sz="1195"/>
            </a:lvl9pPr>
          </a:lstStyle>
          <a:p>
            <a:pPr lvl="0"/>
            <a:r>
              <a:rPr lang="es-ES"/>
              <a:t>Haga clic para modificar los estilos de texto del patrón</a:t>
            </a:r>
          </a:p>
        </p:txBody>
      </p:sp>
      <p:sp>
        <p:nvSpPr>
          <p:cNvPr id="187" name="Google Shape;187;p4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88" name="Google Shape;188;p47"/>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5371" lvl="0" indent="-227686"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0742" lvl="1" indent="-227686" algn="l">
              <a:lnSpc>
                <a:spcPct val="90000"/>
              </a:lnSpc>
              <a:spcBef>
                <a:spcPts val="199"/>
              </a:spcBef>
              <a:spcAft>
                <a:spcPts val="0"/>
              </a:spcAft>
              <a:buSzPts val="1050"/>
              <a:buNone/>
              <a:defRPr sz="1046"/>
            </a:lvl2pPr>
            <a:lvl3pPr marL="1366114" lvl="2" indent="-227686" algn="l">
              <a:lnSpc>
                <a:spcPct val="90000"/>
              </a:lnSpc>
              <a:spcBef>
                <a:spcPts val="398"/>
              </a:spcBef>
              <a:spcAft>
                <a:spcPts val="0"/>
              </a:spcAft>
              <a:buSzPts val="1050"/>
              <a:buNone/>
              <a:defRPr sz="1046"/>
            </a:lvl3pPr>
            <a:lvl4pPr marL="1821485" lvl="3" indent="-227686" algn="l">
              <a:lnSpc>
                <a:spcPct val="90000"/>
              </a:lnSpc>
              <a:spcBef>
                <a:spcPts val="398"/>
              </a:spcBef>
              <a:spcAft>
                <a:spcPts val="0"/>
              </a:spcAft>
              <a:buSzPts val="1050"/>
              <a:buNone/>
              <a:defRPr sz="1046"/>
            </a:lvl4pPr>
            <a:lvl5pPr marL="2276856" lvl="4" indent="-227686" algn="l">
              <a:lnSpc>
                <a:spcPct val="90000"/>
              </a:lnSpc>
              <a:spcBef>
                <a:spcPts val="398"/>
              </a:spcBef>
              <a:spcAft>
                <a:spcPts val="0"/>
              </a:spcAft>
              <a:buSzPts val="1050"/>
              <a:buNone/>
              <a:defRPr sz="1046"/>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89" name="Google Shape;189;p47"/>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90" name="Google Shape;190;p4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Tree>
    <p:extLst>
      <p:ext uri="{BB962C8B-B14F-4D97-AF65-F5344CB8AC3E}">
        <p14:creationId xmlns:p14="http://schemas.microsoft.com/office/powerpoint/2010/main" val="68548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93" name="Google Shape;193;p16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94" name="Google Shape;194;p160"/>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196" name="Google Shape;196;p1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98" name="Google Shape;198;p16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99" name="Google Shape;199;p160"/>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97525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03" name="Google Shape;203;p16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04" name="Google Shape;204;p161"/>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06" name="Google Shape;206;p1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08" name="Google Shape;208;p16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09" name="Google Shape;209;p161"/>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271184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13" name="Google Shape;213;p16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14" name="Google Shape;214;p162"/>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16" name="Google Shape;216;p1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18" name="Google Shape;218;p16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19" name="Google Shape;219;p162"/>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3786810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23" name="Google Shape;223;p16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24" name="Google Shape;224;p163"/>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26" name="Google Shape;226;p1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28" name="Google Shape;228;p16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29" name="Google Shape;229;p163"/>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2928233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33" name="Google Shape;233;p16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34" name="Google Shape;234;p164"/>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36" name="Google Shape;236;p1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38" name="Google Shape;238;p16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39" name="Google Shape;239;p164"/>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07146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43" name="Google Shape;243;p16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44" name="Google Shape;244;p165"/>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46" name="Google Shape;246;p1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48" name="Google Shape;248;p16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49" name="Google Shape;249;p165"/>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682038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53" name="Google Shape;253;p16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54" name="Google Shape;254;p166"/>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56" name="Google Shape;256;p1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58" name="Google Shape;258;p16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59" name="Google Shape;259;p166"/>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562319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63" name="Google Shape;263;p16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64" name="Google Shape;264;p16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66" name="Google Shape;266;p1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68" name="Google Shape;268;p16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69" name="Google Shape;269;p16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221205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73" name="Google Shape;273;p16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74" name="Google Shape;274;p168"/>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76" name="Google Shape;276;p16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78" name="Google Shape;278;p16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79" name="Google Shape;279;p168"/>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70160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23" name="Google Shape;123;p39"/>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24" name="Google Shape;124;p39"/>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25" name="Google Shape;125;p39"/>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26" name="Google Shape;126;p39"/>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27" name="Google Shape;127;p39"/>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84390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83" name="Google Shape;283;p16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84" name="Google Shape;284;p169"/>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86" name="Google Shape;286;p16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88" name="Google Shape;288;p16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89" name="Google Shape;289;p169"/>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662232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Encabezado de sección">
    <p:bg>
      <p:bgPr>
        <a:solidFill>
          <a:schemeClr val="lt1"/>
        </a:solidFill>
        <a:effectLst/>
      </p:bgPr>
    </p:bg>
    <p:spTree>
      <p:nvGrpSpPr>
        <p:cNvPr id="1" name="Shape 288"/>
        <p:cNvGrpSpPr/>
        <p:nvPr/>
      </p:nvGrpSpPr>
      <p:grpSpPr>
        <a:xfrm>
          <a:off x="0" y="0"/>
          <a:ext cx="0" cy="0"/>
          <a:chOff x="0" y="0"/>
          <a:chExt cx="0" cy="0"/>
        </a:xfrm>
      </p:grpSpPr>
      <p:sp>
        <p:nvSpPr>
          <p:cNvPr id="291" name="Google Shape;291;p1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13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293" name="Google Shape;293;p1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1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1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1209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97"/>
        <p:cNvGrpSpPr/>
        <p:nvPr/>
      </p:nvGrpSpPr>
      <p:grpSpPr>
        <a:xfrm>
          <a:off x="0" y="0"/>
          <a:ext cx="0" cy="0"/>
          <a:chOff x="0" y="0"/>
          <a:chExt cx="0" cy="0"/>
        </a:xfrm>
      </p:grpSpPr>
      <p:sp>
        <p:nvSpPr>
          <p:cNvPr id="298" name="Google Shape;298;p1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13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0" name="Google Shape;300;p1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1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1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456231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03"/>
        <p:cNvGrpSpPr/>
        <p:nvPr/>
      </p:nvGrpSpPr>
      <p:grpSpPr>
        <a:xfrm>
          <a:off x="0" y="0"/>
          <a:ext cx="0" cy="0"/>
          <a:chOff x="0" y="0"/>
          <a:chExt cx="0" cy="0"/>
        </a:xfrm>
      </p:grpSpPr>
      <p:sp>
        <p:nvSpPr>
          <p:cNvPr id="304" name="Google Shape;304;p135"/>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135"/>
          <p:cNvSpPr txBox="1">
            <a:spLocks noGrp="1"/>
          </p:cNvSpPr>
          <p:nvPr>
            <p:ph type="body" idx="1"/>
          </p:nvPr>
        </p:nvSpPr>
        <p:spPr>
          <a:xfrm>
            <a:off x="527381" y="260648"/>
            <a:ext cx="10858576"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6" name="Google Shape;306;p135"/>
          <p:cNvSpPr txBox="1">
            <a:spLocks noGrp="1"/>
          </p:cNvSpPr>
          <p:nvPr>
            <p:ph type="body" idx="2"/>
          </p:nvPr>
        </p:nvSpPr>
        <p:spPr>
          <a:xfrm>
            <a:off x="527388" y="6309322"/>
            <a:ext cx="4190993" cy="357191"/>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7" name="Google Shape;307;p135"/>
          <p:cNvSpPr txBox="1">
            <a:spLocks noGrp="1"/>
          </p:cNvSpPr>
          <p:nvPr>
            <p:ph type="ftr" idx="11"/>
          </p:nvPr>
        </p:nvSpPr>
        <p:spPr>
          <a:xfrm>
            <a:off x="6671738" y="6308731"/>
            <a:ext cx="4705351"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135"/>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1pPr>
            <a:lvl2pPr marL="0" lvl="1"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2pPr>
            <a:lvl3pPr marL="0" lvl="2"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3pPr>
            <a:lvl4pPr marL="0" lvl="3"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4pPr>
            <a:lvl5pPr marL="0" lvl="4"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5pPr>
            <a:lvl6pPr marL="0" lvl="5"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6pPr>
            <a:lvl7pPr marL="0" lvl="6"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7pPr>
            <a:lvl8pPr marL="0" lvl="7"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8pPr>
            <a:lvl9pPr marL="0" lvl="8"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401454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30" name="Google Shape;130;p40"/>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5371" lvl="0" indent="-227686" algn="l">
              <a:lnSpc>
                <a:spcPct val="90000"/>
              </a:lnSpc>
              <a:spcBef>
                <a:spcPts val="1195"/>
              </a:spcBef>
              <a:spcAft>
                <a:spcPts val="0"/>
              </a:spcAft>
              <a:buSzPts val="2000"/>
              <a:buNone/>
              <a:defRPr sz="1992" b="0" cap="none">
                <a:solidFill>
                  <a:schemeClr val="dk2"/>
                </a:solidFill>
              </a:defRPr>
            </a:lvl1pPr>
            <a:lvl2pPr marL="910742" lvl="1" indent="-227686" algn="l">
              <a:lnSpc>
                <a:spcPct val="90000"/>
              </a:lnSpc>
              <a:spcBef>
                <a:spcPts val="199"/>
              </a:spcBef>
              <a:spcAft>
                <a:spcPts val="0"/>
              </a:spcAft>
              <a:buSzPts val="2000"/>
              <a:buNone/>
              <a:defRPr sz="1992" b="1"/>
            </a:lvl2pPr>
            <a:lvl3pPr marL="1366114" lvl="2" indent="-227686" algn="l">
              <a:lnSpc>
                <a:spcPct val="90000"/>
              </a:lnSpc>
              <a:spcBef>
                <a:spcPts val="398"/>
              </a:spcBef>
              <a:spcAft>
                <a:spcPts val="0"/>
              </a:spcAft>
              <a:buSzPts val="1800"/>
              <a:buNone/>
              <a:defRPr sz="1793" b="1"/>
            </a:lvl3pPr>
            <a:lvl4pPr marL="1821485" lvl="3" indent="-227686" algn="l">
              <a:lnSpc>
                <a:spcPct val="90000"/>
              </a:lnSpc>
              <a:spcBef>
                <a:spcPts val="398"/>
              </a:spcBef>
              <a:spcAft>
                <a:spcPts val="0"/>
              </a:spcAft>
              <a:buSzPts val="1600"/>
              <a:buNone/>
              <a:defRPr sz="1594" b="1"/>
            </a:lvl4pPr>
            <a:lvl5pPr marL="2276856" lvl="4" indent="-227686" algn="l">
              <a:lnSpc>
                <a:spcPct val="90000"/>
              </a:lnSpc>
              <a:spcBef>
                <a:spcPts val="398"/>
              </a:spcBef>
              <a:spcAft>
                <a:spcPts val="0"/>
              </a:spcAft>
              <a:buSzPts val="1600"/>
              <a:buNone/>
              <a:defRPr sz="1594" b="1"/>
            </a:lvl5pPr>
            <a:lvl6pPr marL="2732227" lvl="5" indent="-227686" algn="l">
              <a:lnSpc>
                <a:spcPct val="90000"/>
              </a:lnSpc>
              <a:spcBef>
                <a:spcPts val="398"/>
              </a:spcBef>
              <a:spcAft>
                <a:spcPts val="0"/>
              </a:spcAft>
              <a:buSzPts val="1600"/>
              <a:buNone/>
              <a:defRPr sz="1594" b="1"/>
            </a:lvl6pPr>
            <a:lvl7pPr marL="3187598" lvl="6" indent="-227686" algn="l">
              <a:lnSpc>
                <a:spcPct val="90000"/>
              </a:lnSpc>
              <a:spcBef>
                <a:spcPts val="398"/>
              </a:spcBef>
              <a:spcAft>
                <a:spcPts val="0"/>
              </a:spcAft>
              <a:buSzPts val="1600"/>
              <a:buNone/>
              <a:defRPr sz="1594" b="1"/>
            </a:lvl7pPr>
            <a:lvl8pPr marL="3642970" lvl="7" indent="-227686" algn="l">
              <a:lnSpc>
                <a:spcPct val="90000"/>
              </a:lnSpc>
              <a:spcBef>
                <a:spcPts val="398"/>
              </a:spcBef>
              <a:spcAft>
                <a:spcPts val="0"/>
              </a:spcAft>
              <a:buSzPts val="1600"/>
              <a:buNone/>
              <a:defRPr sz="1594" b="1"/>
            </a:lvl8pPr>
            <a:lvl9pPr marL="4098341" lvl="8" indent="-227686" algn="l">
              <a:lnSpc>
                <a:spcPct val="90000"/>
              </a:lnSpc>
              <a:spcBef>
                <a:spcPts val="398"/>
              </a:spcBef>
              <a:spcAft>
                <a:spcPts val="398"/>
              </a:spcAft>
              <a:buSzPts val="1600"/>
              <a:buNone/>
              <a:defRPr sz="1594" b="1"/>
            </a:lvl9pPr>
          </a:lstStyle>
          <a:p>
            <a:pPr lvl="0"/>
            <a:r>
              <a:rPr lang="es-ES"/>
              <a:t>Haga clic para modificar los estilos de texto del patrón</a:t>
            </a:r>
          </a:p>
        </p:txBody>
      </p:sp>
      <p:sp>
        <p:nvSpPr>
          <p:cNvPr id="131" name="Google Shape;131;p40"/>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32" name="Google Shape;132;p40"/>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5371" lvl="0" indent="-227686" algn="l">
              <a:lnSpc>
                <a:spcPct val="90000"/>
              </a:lnSpc>
              <a:spcBef>
                <a:spcPts val="1195"/>
              </a:spcBef>
              <a:spcAft>
                <a:spcPts val="0"/>
              </a:spcAft>
              <a:buSzPts val="2000"/>
              <a:buNone/>
              <a:defRPr sz="1992" b="0" cap="none">
                <a:solidFill>
                  <a:schemeClr val="dk2"/>
                </a:solidFill>
              </a:defRPr>
            </a:lvl1pPr>
            <a:lvl2pPr marL="910742" lvl="1" indent="-227686" algn="l">
              <a:lnSpc>
                <a:spcPct val="90000"/>
              </a:lnSpc>
              <a:spcBef>
                <a:spcPts val="199"/>
              </a:spcBef>
              <a:spcAft>
                <a:spcPts val="0"/>
              </a:spcAft>
              <a:buSzPts val="2000"/>
              <a:buNone/>
              <a:defRPr sz="1992" b="1"/>
            </a:lvl2pPr>
            <a:lvl3pPr marL="1366114" lvl="2" indent="-227686" algn="l">
              <a:lnSpc>
                <a:spcPct val="90000"/>
              </a:lnSpc>
              <a:spcBef>
                <a:spcPts val="398"/>
              </a:spcBef>
              <a:spcAft>
                <a:spcPts val="0"/>
              </a:spcAft>
              <a:buSzPts val="1800"/>
              <a:buNone/>
              <a:defRPr sz="1793" b="1"/>
            </a:lvl3pPr>
            <a:lvl4pPr marL="1821485" lvl="3" indent="-227686" algn="l">
              <a:lnSpc>
                <a:spcPct val="90000"/>
              </a:lnSpc>
              <a:spcBef>
                <a:spcPts val="398"/>
              </a:spcBef>
              <a:spcAft>
                <a:spcPts val="0"/>
              </a:spcAft>
              <a:buSzPts val="1600"/>
              <a:buNone/>
              <a:defRPr sz="1594" b="1"/>
            </a:lvl4pPr>
            <a:lvl5pPr marL="2276856" lvl="4" indent="-227686" algn="l">
              <a:lnSpc>
                <a:spcPct val="90000"/>
              </a:lnSpc>
              <a:spcBef>
                <a:spcPts val="398"/>
              </a:spcBef>
              <a:spcAft>
                <a:spcPts val="0"/>
              </a:spcAft>
              <a:buSzPts val="1600"/>
              <a:buNone/>
              <a:defRPr sz="1594" b="1"/>
            </a:lvl5pPr>
            <a:lvl6pPr marL="2732227" lvl="5" indent="-227686" algn="l">
              <a:lnSpc>
                <a:spcPct val="90000"/>
              </a:lnSpc>
              <a:spcBef>
                <a:spcPts val="398"/>
              </a:spcBef>
              <a:spcAft>
                <a:spcPts val="0"/>
              </a:spcAft>
              <a:buSzPts val="1600"/>
              <a:buNone/>
              <a:defRPr sz="1594" b="1"/>
            </a:lvl6pPr>
            <a:lvl7pPr marL="3187598" lvl="6" indent="-227686" algn="l">
              <a:lnSpc>
                <a:spcPct val="90000"/>
              </a:lnSpc>
              <a:spcBef>
                <a:spcPts val="398"/>
              </a:spcBef>
              <a:spcAft>
                <a:spcPts val="0"/>
              </a:spcAft>
              <a:buSzPts val="1600"/>
              <a:buNone/>
              <a:defRPr sz="1594" b="1"/>
            </a:lvl7pPr>
            <a:lvl8pPr marL="3642970" lvl="7" indent="-227686" algn="l">
              <a:lnSpc>
                <a:spcPct val="90000"/>
              </a:lnSpc>
              <a:spcBef>
                <a:spcPts val="398"/>
              </a:spcBef>
              <a:spcAft>
                <a:spcPts val="0"/>
              </a:spcAft>
              <a:buSzPts val="1600"/>
              <a:buNone/>
              <a:defRPr sz="1594" b="1"/>
            </a:lvl8pPr>
            <a:lvl9pPr marL="4098341" lvl="8" indent="-227686" algn="l">
              <a:lnSpc>
                <a:spcPct val="90000"/>
              </a:lnSpc>
              <a:spcBef>
                <a:spcPts val="398"/>
              </a:spcBef>
              <a:spcAft>
                <a:spcPts val="398"/>
              </a:spcAft>
              <a:buSzPts val="1600"/>
              <a:buNone/>
              <a:defRPr sz="1594" b="1"/>
            </a:lvl9pPr>
          </a:lstStyle>
          <a:p>
            <a:pPr lvl="0"/>
            <a:r>
              <a:rPr lang="es-ES"/>
              <a:t>Haga clic para modificar los estilos de texto del patrón</a:t>
            </a:r>
          </a:p>
        </p:txBody>
      </p:sp>
      <p:sp>
        <p:nvSpPr>
          <p:cNvPr id="133" name="Google Shape;133;p40"/>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34" name="Google Shape;134;p40"/>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35" name="Google Shape;135;p40"/>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36" name="Google Shape;136;p40"/>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99537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 blanco" type="blank">
  <p:cSld name="En blanco">
    <p:spTree>
      <p:nvGrpSpPr>
        <p:cNvPr id="1" name="Shape 137"/>
        <p:cNvGrpSpPr/>
        <p:nvPr/>
      </p:nvGrpSpPr>
      <p:grpSpPr>
        <a:xfrm>
          <a:off x="0" y="0"/>
          <a:ext cx="0" cy="0"/>
          <a:chOff x="0" y="0"/>
          <a:chExt cx="0" cy="0"/>
        </a:xfrm>
      </p:grpSpPr>
      <p:sp>
        <p:nvSpPr>
          <p:cNvPr id="138" name="Google Shape;138;p41"/>
          <p:cNvSpPr/>
          <p:nvPr/>
        </p:nvSpPr>
        <p:spPr>
          <a:xfrm>
            <a:off x="3176" y="6400800"/>
            <a:ext cx="12188825"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41" name="Google Shape;141;p41"/>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42" name="Google Shape;142;p41"/>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43" name="Google Shape;143;p41"/>
          <p:cNvSpPr txBox="1"/>
          <p:nvPr/>
        </p:nvSpPr>
        <p:spPr>
          <a:xfrm>
            <a:off x="-1531060" y="6446507"/>
            <a:ext cx="4822804" cy="365125"/>
          </a:xfrm>
          <a:prstGeom prst="rect">
            <a:avLst/>
          </a:prstGeom>
          <a:noFill/>
          <a:ln>
            <a:noFill/>
          </a:ln>
        </p:spPr>
        <p:txBody>
          <a:bodyPr spcFirstLastPara="1" wrap="square" lIns="91057" tIns="45516" rIns="91057" bIns="45516"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896" b="1" i="0" u="none" strike="noStrike" cap="none" dirty="0">
                <a:solidFill>
                  <a:schemeClr val="lt1"/>
                </a:solidFill>
                <a:latin typeface="Calibri"/>
                <a:ea typeface="Calibri"/>
                <a:cs typeface="Calibri"/>
                <a:sym typeface="Calibri"/>
              </a:rPr>
              <a:t>Ingeniería de Software I 2024</a:t>
            </a:r>
            <a:endParaRPr sz="896"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0995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Contenido con título">
    <p:spTree>
      <p:nvGrpSpPr>
        <p:cNvPr id="1" name="Shape 145"/>
        <p:cNvGrpSpPr/>
        <p:nvPr/>
      </p:nvGrpSpPr>
      <p:grpSpPr>
        <a:xfrm>
          <a:off x="0" y="0"/>
          <a:ext cx="0" cy="0"/>
          <a:chOff x="0" y="0"/>
          <a:chExt cx="0" cy="0"/>
        </a:xfrm>
      </p:grpSpPr>
      <p:sp>
        <p:nvSpPr>
          <p:cNvPr id="146" name="Google Shape;146;p42"/>
          <p:cNvSpPr/>
          <p:nvPr/>
        </p:nvSpPr>
        <p:spPr>
          <a:xfrm>
            <a:off x="17" y="0"/>
            <a:ext cx="4050791" cy="68580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7" name="Google Shape;147;p42"/>
          <p:cNvSpPr/>
          <p:nvPr/>
        </p:nvSpPr>
        <p:spPr>
          <a:xfrm>
            <a:off x="4040071" y="0"/>
            <a:ext cx="64008" cy="6858000"/>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49" name="Google Shape;149;p4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50" name="Google Shape;150;p4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5371" lvl="0" indent="-227686" algn="l">
              <a:lnSpc>
                <a:spcPct val="90000"/>
              </a:lnSpc>
              <a:spcBef>
                <a:spcPts val="1195"/>
              </a:spcBef>
              <a:spcAft>
                <a:spcPts val="0"/>
              </a:spcAft>
              <a:buSzPts val="1500"/>
              <a:buNone/>
              <a:defRPr sz="1494">
                <a:solidFill>
                  <a:srgbClr val="FFFFFF"/>
                </a:solidFill>
              </a:defRPr>
            </a:lvl1pPr>
            <a:lvl2pPr marL="910742" lvl="1" indent="-227686" algn="l">
              <a:lnSpc>
                <a:spcPct val="90000"/>
              </a:lnSpc>
              <a:spcBef>
                <a:spcPts val="199"/>
              </a:spcBef>
              <a:spcAft>
                <a:spcPts val="0"/>
              </a:spcAft>
              <a:buSzPts val="1200"/>
              <a:buNone/>
              <a:defRPr sz="1195"/>
            </a:lvl2pPr>
            <a:lvl3pPr marL="1366114" lvl="2" indent="-227686" algn="l">
              <a:lnSpc>
                <a:spcPct val="90000"/>
              </a:lnSpc>
              <a:spcBef>
                <a:spcPts val="398"/>
              </a:spcBef>
              <a:spcAft>
                <a:spcPts val="0"/>
              </a:spcAft>
              <a:buSzPts val="1000"/>
              <a:buNone/>
              <a:defRPr sz="996"/>
            </a:lvl3pPr>
            <a:lvl4pPr marL="1821485" lvl="3" indent="-227686" algn="l">
              <a:lnSpc>
                <a:spcPct val="90000"/>
              </a:lnSpc>
              <a:spcBef>
                <a:spcPts val="398"/>
              </a:spcBef>
              <a:spcAft>
                <a:spcPts val="0"/>
              </a:spcAft>
              <a:buSzPts val="900"/>
              <a:buNone/>
              <a:defRPr sz="896"/>
            </a:lvl4pPr>
            <a:lvl5pPr marL="2276856" lvl="4" indent="-227686" algn="l">
              <a:lnSpc>
                <a:spcPct val="90000"/>
              </a:lnSpc>
              <a:spcBef>
                <a:spcPts val="398"/>
              </a:spcBef>
              <a:spcAft>
                <a:spcPts val="0"/>
              </a:spcAft>
              <a:buSzPts val="900"/>
              <a:buNone/>
              <a:defRPr sz="896"/>
            </a:lvl5pPr>
            <a:lvl6pPr marL="2732227" lvl="5" indent="-227686" algn="l">
              <a:lnSpc>
                <a:spcPct val="90000"/>
              </a:lnSpc>
              <a:spcBef>
                <a:spcPts val="398"/>
              </a:spcBef>
              <a:spcAft>
                <a:spcPts val="0"/>
              </a:spcAft>
              <a:buSzPts val="900"/>
              <a:buNone/>
              <a:defRPr sz="896"/>
            </a:lvl6pPr>
            <a:lvl7pPr marL="3187598" lvl="6" indent="-227686" algn="l">
              <a:lnSpc>
                <a:spcPct val="90000"/>
              </a:lnSpc>
              <a:spcBef>
                <a:spcPts val="398"/>
              </a:spcBef>
              <a:spcAft>
                <a:spcPts val="0"/>
              </a:spcAft>
              <a:buSzPts val="900"/>
              <a:buNone/>
              <a:defRPr sz="896"/>
            </a:lvl7pPr>
            <a:lvl8pPr marL="3642970" lvl="7" indent="-227686" algn="l">
              <a:lnSpc>
                <a:spcPct val="90000"/>
              </a:lnSpc>
              <a:spcBef>
                <a:spcPts val="398"/>
              </a:spcBef>
              <a:spcAft>
                <a:spcPts val="0"/>
              </a:spcAft>
              <a:buSzPts val="900"/>
              <a:buNone/>
              <a:defRPr sz="896"/>
            </a:lvl8pPr>
            <a:lvl9pPr marL="4098341" lvl="8" indent="-227686" algn="l">
              <a:lnSpc>
                <a:spcPct val="90000"/>
              </a:lnSpc>
              <a:spcBef>
                <a:spcPts val="398"/>
              </a:spcBef>
              <a:spcAft>
                <a:spcPts val="398"/>
              </a:spcAft>
              <a:buSzPts val="900"/>
              <a:buNone/>
              <a:defRPr sz="896"/>
            </a:lvl9pPr>
          </a:lstStyle>
          <a:p>
            <a:pPr lvl="0"/>
            <a:r>
              <a:rPr lang="es-ES"/>
              <a:t>Haga clic para modificar los estilos de texto del patrón</a:t>
            </a:r>
          </a:p>
        </p:txBody>
      </p:sp>
      <p:sp>
        <p:nvSpPr>
          <p:cNvPr id="151" name="Google Shape;151;p42"/>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52" name="Google Shape;152;p42"/>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53" name="Google Shape;153;p4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60907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Imagen con título">
    <p:spTree>
      <p:nvGrpSpPr>
        <p:cNvPr id="1" name="Shape 154"/>
        <p:cNvGrpSpPr/>
        <p:nvPr/>
      </p:nvGrpSpPr>
      <p:grpSpPr>
        <a:xfrm>
          <a:off x="0" y="0"/>
          <a:ext cx="0" cy="0"/>
          <a:chOff x="0" y="0"/>
          <a:chExt cx="0" cy="0"/>
        </a:xfrm>
      </p:grpSpPr>
      <p:sp>
        <p:nvSpPr>
          <p:cNvPr id="155" name="Google Shape;155;p43"/>
          <p:cNvSpPr/>
          <p:nvPr/>
        </p:nvSpPr>
        <p:spPr>
          <a:xfrm>
            <a:off x="1" y="4953000"/>
            <a:ext cx="12188825" cy="19050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097281"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58" name="Google Shape;158;p43"/>
          <p:cNvSpPr>
            <a:spLocks noGrp="1"/>
          </p:cNvSpPr>
          <p:nvPr>
            <p:ph type="pic" idx="2"/>
          </p:nvPr>
        </p:nvSpPr>
        <p:spPr>
          <a:xfrm>
            <a:off x="16" y="0"/>
            <a:ext cx="12191985" cy="4915076"/>
          </a:xfrm>
          <a:prstGeom prst="rect">
            <a:avLst/>
          </a:prstGeom>
          <a:solidFill>
            <a:srgbClr val="C6D1DD"/>
          </a:solidFill>
          <a:ln>
            <a:noFill/>
          </a:ln>
        </p:spPr>
      </p:sp>
      <p:sp>
        <p:nvSpPr>
          <p:cNvPr id="159" name="Google Shape;159;p43"/>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5371" lvl="0" indent="-227686" algn="l">
              <a:lnSpc>
                <a:spcPct val="90000"/>
              </a:lnSpc>
              <a:spcBef>
                <a:spcPts val="0"/>
              </a:spcBef>
              <a:spcAft>
                <a:spcPts val="0"/>
              </a:spcAft>
              <a:buSzPts val="1500"/>
              <a:buNone/>
              <a:defRPr sz="1494">
                <a:solidFill>
                  <a:srgbClr val="FFFFFF"/>
                </a:solidFill>
              </a:defRPr>
            </a:lvl1pPr>
            <a:lvl2pPr marL="910742" lvl="1" indent="-227686" algn="l">
              <a:lnSpc>
                <a:spcPct val="90000"/>
              </a:lnSpc>
              <a:spcBef>
                <a:spcPts val="598"/>
              </a:spcBef>
              <a:spcAft>
                <a:spcPts val="0"/>
              </a:spcAft>
              <a:buSzPts val="1200"/>
              <a:buNone/>
              <a:defRPr sz="1195"/>
            </a:lvl2pPr>
            <a:lvl3pPr marL="1366114" lvl="2" indent="-227686" algn="l">
              <a:lnSpc>
                <a:spcPct val="90000"/>
              </a:lnSpc>
              <a:spcBef>
                <a:spcPts val="398"/>
              </a:spcBef>
              <a:spcAft>
                <a:spcPts val="0"/>
              </a:spcAft>
              <a:buSzPts val="1000"/>
              <a:buNone/>
              <a:defRPr sz="996"/>
            </a:lvl3pPr>
            <a:lvl4pPr marL="1821485" lvl="3" indent="-227686" algn="l">
              <a:lnSpc>
                <a:spcPct val="90000"/>
              </a:lnSpc>
              <a:spcBef>
                <a:spcPts val="398"/>
              </a:spcBef>
              <a:spcAft>
                <a:spcPts val="0"/>
              </a:spcAft>
              <a:buSzPts val="900"/>
              <a:buNone/>
              <a:defRPr sz="896"/>
            </a:lvl4pPr>
            <a:lvl5pPr marL="2276856" lvl="4" indent="-227686" algn="l">
              <a:lnSpc>
                <a:spcPct val="90000"/>
              </a:lnSpc>
              <a:spcBef>
                <a:spcPts val="398"/>
              </a:spcBef>
              <a:spcAft>
                <a:spcPts val="0"/>
              </a:spcAft>
              <a:buSzPts val="900"/>
              <a:buNone/>
              <a:defRPr sz="896"/>
            </a:lvl5pPr>
            <a:lvl6pPr marL="2732227" lvl="5" indent="-227686" algn="l">
              <a:lnSpc>
                <a:spcPct val="90000"/>
              </a:lnSpc>
              <a:spcBef>
                <a:spcPts val="398"/>
              </a:spcBef>
              <a:spcAft>
                <a:spcPts val="0"/>
              </a:spcAft>
              <a:buSzPts val="900"/>
              <a:buNone/>
              <a:defRPr sz="896"/>
            </a:lvl6pPr>
            <a:lvl7pPr marL="3187598" lvl="6" indent="-227686" algn="l">
              <a:lnSpc>
                <a:spcPct val="90000"/>
              </a:lnSpc>
              <a:spcBef>
                <a:spcPts val="398"/>
              </a:spcBef>
              <a:spcAft>
                <a:spcPts val="0"/>
              </a:spcAft>
              <a:buSzPts val="900"/>
              <a:buNone/>
              <a:defRPr sz="896"/>
            </a:lvl7pPr>
            <a:lvl8pPr marL="3642970" lvl="7" indent="-227686" algn="l">
              <a:lnSpc>
                <a:spcPct val="90000"/>
              </a:lnSpc>
              <a:spcBef>
                <a:spcPts val="398"/>
              </a:spcBef>
              <a:spcAft>
                <a:spcPts val="0"/>
              </a:spcAft>
              <a:buSzPts val="900"/>
              <a:buNone/>
              <a:defRPr sz="896"/>
            </a:lvl8pPr>
            <a:lvl9pPr marL="4098341" lvl="8" indent="-227686" algn="l">
              <a:lnSpc>
                <a:spcPct val="90000"/>
              </a:lnSpc>
              <a:spcBef>
                <a:spcPts val="398"/>
              </a:spcBef>
              <a:spcAft>
                <a:spcPts val="398"/>
              </a:spcAft>
              <a:buSzPts val="900"/>
              <a:buNone/>
              <a:defRPr sz="896"/>
            </a:lvl9pPr>
          </a:lstStyle>
          <a:p>
            <a:pPr lvl="0"/>
            <a:r>
              <a:rPr lang="es-ES"/>
              <a:t>Haga clic para modificar los estilos de texto del patrón</a:t>
            </a:r>
          </a:p>
        </p:txBody>
      </p:sp>
      <p:sp>
        <p:nvSpPr>
          <p:cNvPr id="160" name="Google Shape;160;p43"/>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61" name="Google Shape;161;p43"/>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62" name="Google Shape;162;p4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69022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65" name="Google Shape;165;p44"/>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66" name="Google Shape;166;p4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67" name="Google Shape;167;p4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68" name="Google Shape;168;p4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7573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Título vertical y texto">
    <p:spTree>
      <p:nvGrpSpPr>
        <p:cNvPr id="1" name="Shape 169"/>
        <p:cNvGrpSpPr/>
        <p:nvPr/>
      </p:nvGrpSpPr>
      <p:grpSpPr>
        <a:xfrm>
          <a:off x="0" y="0"/>
          <a:ext cx="0" cy="0"/>
          <a:chOff x="0" y="0"/>
          <a:chExt cx="0" cy="0"/>
        </a:xfrm>
      </p:grpSpPr>
      <p:sp>
        <p:nvSpPr>
          <p:cNvPr id="170" name="Google Shape;170;p45"/>
          <p:cNvSpPr/>
          <p:nvPr/>
        </p:nvSpPr>
        <p:spPr>
          <a:xfrm>
            <a:off x="3176" y="6400800"/>
            <a:ext cx="12188825"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73" name="Google Shape;173;p45"/>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74" name="Google Shape;174;p45"/>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75" name="Google Shape;175;p45"/>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76" name="Google Shape;176;p4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88751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79" name="Google Shape;179;p46"/>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5371" lvl="0" indent="-227686" algn="l">
              <a:lnSpc>
                <a:spcPct val="90000"/>
              </a:lnSpc>
              <a:spcBef>
                <a:spcPts val="1195"/>
              </a:spcBef>
              <a:spcAft>
                <a:spcPts val="0"/>
              </a:spcAft>
              <a:buSzPts val="1800"/>
              <a:buNone/>
              <a:defRPr sz="1793">
                <a:solidFill>
                  <a:srgbClr val="C00000"/>
                </a:solidFill>
              </a:defRPr>
            </a:lvl1pPr>
            <a:lvl2pPr marL="910742" lvl="1" indent="-227686" algn="l">
              <a:lnSpc>
                <a:spcPct val="90000"/>
              </a:lnSpc>
              <a:spcBef>
                <a:spcPts val="199"/>
              </a:spcBef>
              <a:spcAft>
                <a:spcPts val="0"/>
              </a:spcAft>
              <a:buSzPts val="900"/>
              <a:buNone/>
              <a:defRPr sz="896"/>
            </a:lvl2pPr>
            <a:lvl3pPr marL="1366114" lvl="2" indent="-227686" algn="l">
              <a:lnSpc>
                <a:spcPct val="90000"/>
              </a:lnSpc>
              <a:spcBef>
                <a:spcPts val="398"/>
              </a:spcBef>
              <a:spcAft>
                <a:spcPts val="0"/>
              </a:spcAft>
              <a:buSzPts val="750"/>
              <a:buNone/>
              <a:defRPr sz="747"/>
            </a:lvl3pPr>
            <a:lvl4pPr marL="1821485" lvl="3" indent="-227686" algn="l">
              <a:lnSpc>
                <a:spcPct val="90000"/>
              </a:lnSpc>
              <a:spcBef>
                <a:spcPts val="398"/>
              </a:spcBef>
              <a:spcAft>
                <a:spcPts val="0"/>
              </a:spcAft>
              <a:buSzPts val="675"/>
              <a:buNone/>
              <a:defRPr sz="672"/>
            </a:lvl4pPr>
            <a:lvl5pPr marL="2276856" lvl="4" indent="-227686" algn="l">
              <a:lnSpc>
                <a:spcPct val="90000"/>
              </a:lnSpc>
              <a:spcBef>
                <a:spcPts val="398"/>
              </a:spcBef>
              <a:spcAft>
                <a:spcPts val="0"/>
              </a:spcAft>
              <a:buSzPts val="675"/>
              <a:buNone/>
              <a:defRPr sz="672"/>
            </a:lvl5pPr>
            <a:lvl6pPr marL="2732227" lvl="5" indent="-227686" algn="l">
              <a:lnSpc>
                <a:spcPct val="90000"/>
              </a:lnSpc>
              <a:spcBef>
                <a:spcPts val="398"/>
              </a:spcBef>
              <a:spcAft>
                <a:spcPts val="0"/>
              </a:spcAft>
              <a:buSzPts val="675"/>
              <a:buNone/>
              <a:defRPr sz="672"/>
            </a:lvl6pPr>
            <a:lvl7pPr marL="3187598" lvl="6" indent="-227686" algn="l">
              <a:lnSpc>
                <a:spcPct val="90000"/>
              </a:lnSpc>
              <a:spcBef>
                <a:spcPts val="398"/>
              </a:spcBef>
              <a:spcAft>
                <a:spcPts val="0"/>
              </a:spcAft>
              <a:buSzPts val="675"/>
              <a:buNone/>
              <a:defRPr sz="672"/>
            </a:lvl7pPr>
            <a:lvl8pPr marL="3642970" lvl="7" indent="-227686" algn="l">
              <a:lnSpc>
                <a:spcPct val="90000"/>
              </a:lnSpc>
              <a:spcBef>
                <a:spcPts val="398"/>
              </a:spcBef>
              <a:spcAft>
                <a:spcPts val="0"/>
              </a:spcAft>
              <a:buSzPts val="675"/>
              <a:buNone/>
              <a:defRPr sz="672"/>
            </a:lvl8pPr>
            <a:lvl9pPr marL="4098341" lvl="8" indent="-227686" algn="l">
              <a:lnSpc>
                <a:spcPct val="90000"/>
              </a:lnSpc>
              <a:spcBef>
                <a:spcPts val="398"/>
              </a:spcBef>
              <a:spcAft>
                <a:spcPts val="398"/>
              </a:spcAft>
              <a:buSzPts val="675"/>
              <a:buNone/>
              <a:defRPr sz="672"/>
            </a:lvl9pPr>
          </a:lstStyle>
          <a:p>
            <a:pPr lvl="0"/>
            <a:r>
              <a:rPr lang="es-ES"/>
              <a:t>Haga clic para modificar los estilos de texto del patrón</a:t>
            </a:r>
          </a:p>
        </p:txBody>
      </p:sp>
      <p:sp>
        <p:nvSpPr>
          <p:cNvPr id="180" name="Google Shape;180;p46"/>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81" name="Google Shape;181;p46"/>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82" name="Google Shape;182;p46"/>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1266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0" y="6400800"/>
            <a:ext cx="12192000"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000" b="0" i="0" u="none" strike="noStrike" cap="none" dirty="0">
                <a:solidFill>
                  <a:schemeClr val="bg1"/>
                </a:solidFill>
                <a:latin typeface="Arial"/>
                <a:ea typeface="Arial"/>
                <a:cs typeface="Arial"/>
                <a:sym typeface="Arial"/>
              </a:rPr>
              <a:t>Ingeniería de software 2024</a:t>
            </a:r>
            <a:endParaRPr sz="1000" b="0" i="0" u="none" strike="noStrike" cap="none" dirty="0">
              <a:solidFill>
                <a:schemeClr val="bg1"/>
              </a:solidFill>
              <a:latin typeface="Arial"/>
              <a:ea typeface="Arial"/>
              <a:cs typeface="Arial"/>
              <a:sym typeface="Arial"/>
            </a:endParaRPr>
          </a:p>
        </p:txBody>
      </p:sp>
      <p:sp>
        <p:nvSpPr>
          <p:cNvPr id="11" name="Google Shape;11;p31"/>
          <p:cNvSpPr/>
          <p:nvPr/>
        </p:nvSpPr>
        <p:spPr>
          <a:xfrm>
            <a:off x="16" y="6334316"/>
            <a:ext cx="12191985" cy="66484"/>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dirty="0"/>
          </a:p>
        </p:txBody>
      </p:sp>
      <p:sp>
        <p:nvSpPr>
          <p:cNvPr id="14" name="Google Shape;14;p31"/>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cxnSp>
        <p:nvCxnSpPr>
          <p:cNvPr id="16" name="Google Shape;16;p3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 name="CuadroTexto 1">
            <a:extLst>
              <a:ext uri="{FF2B5EF4-FFF2-40B4-BE49-F238E27FC236}">
                <a16:creationId xmlns:a16="http://schemas.microsoft.com/office/drawing/2014/main" id="{38C4BB1B-ABD3-4156-C6D9-BD7BC91AFF3F}"/>
              </a:ext>
            </a:extLst>
          </p:cNvPr>
          <p:cNvSpPr txBox="1"/>
          <p:nvPr userDrawn="1"/>
        </p:nvSpPr>
        <p:spPr>
          <a:xfrm>
            <a:off x="6096000" y="6499526"/>
            <a:ext cx="615874" cy="246221"/>
          </a:xfrm>
          <a:prstGeom prst="rect">
            <a:avLst/>
          </a:prstGeom>
          <a:noFill/>
        </p:spPr>
        <p:txBody>
          <a:bodyPr wrap="none" rtlCol="0">
            <a:spAutoFit/>
          </a:bodyPr>
          <a:lstStyle/>
          <a:p>
            <a:r>
              <a:rPr lang="es-AR" sz="1000" dirty="0">
                <a:solidFill>
                  <a:schemeClr val="bg1"/>
                </a:solidFill>
              </a:rPr>
              <a:t>Fuente:</a:t>
            </a:r>
          </a:p>
        </p:txBody>
      </p:sp>
    </p:spTree>
    <p:extLst>
      <p:ext uri="{BB962C8B-B14F-4D97-AF65-F5344CB8AC3E}">
        <p14:creationId xmlns:p14="http://schemas.microsoft.com/office/powerpoint/2010/main" val="1256475775"/>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www.mountaingoatsoftware.com/blog/two-examples-of-splitting-epics"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5"/>
          <p:cNvSpPr txBox="1">
            <a:spLocks noGrp="1"/>
          </p:cNvSpPr>
          <p:nvPr>
            <p:ph type="title"/>
          </p:nvPr>
        </p:nvSpPr>
        <p:spPr>
          <a:xfrm>
            <a:off x="551384" y="5174203"/>
            <a:ext cx="10780777" cy="610817"/>
          </a:xfrm>
          <a:prstGeom prst="rect">
            <a:avLst/>
          </a:prstGeom>
          <a:noFill/>
          <a:ln>
            <a:noFill/>
          </a:ln>
        </p:spPr>
        <p:txBody>
          <a:bodyPr spcFirstLastPara="1" wrap="square" lIns="91050" tIns="45500" rIns="91050" bIns="455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dirty="0"/>
              <a:t>Ingeniería de Software I – Clase 2 - 2024 </a:t>
            </a:r>
            <a:endParaRPr dirty="0"/>
          </a:p>
        </p:txBody>
      </p:sp>
      <p:sp>
        <p:nvSpPr>
          <p:cNvPr id="401" name="Google Shape;401;p125"/>
          <p:cNvSpPr txBox="1">
            <a:spLocks noGrp="1"/>
          </p:cNvSpPr>
          <p:nvPr>
            <p:ph type="sldNum" idx="12"/>
          </p:nvPr>
        </p:nvSpPr>
        <p:spPr>
          <a:xfrm>
            <a:off x="9900460" y="6447602"/>
            <a:ext cx="1312025" cy="363657"/>
          </a:xfrm>
          <a:prstGeom prst="rect">
            <a:avLst/>
          </a:prstGeom>
          <a:noFill/>
          <a:ln>
            <a:noFill/>
          </a:ln>
        </p:spPr>
        <p:txBody>
          <a:bodyPr spcFirstLastPara="1" wrap="square" lIns="91050" tIns="45500" rIns="91050" bIns="45500" anchor="ctr" anchorCtr="0">
            <a:noAutofit/>
          </a:bodyPr>
          <a:lstStyle/>
          <a:p>
            <a:pPr marL="0" lvl="0" indent="0" algn="r" rtl="0">
              <a:lnSpc>
                <a:spcPct val="100000"/>
              </a:lnSpc>
              <a:spcBef>
                <a:spcPts val="0"/>
              </a:spcBef>
              <a:spcAft>
                <a:spcPts val="0"/>
              </a:spcAft>
              <a:buSzPts val="1000"/>
              <a:buNone/>
            </a:pPr>
            <a:fld id="{00000000-1234-1234-1234-123412341234}" type="slidenum">
              <a:rPr lang="es-ES">
                <a:solidFill>
                  <a:srgbClr val="758085"/>
                </a:solidFill>
              </a:rPr>
              <a:t>1</a:t>
            </a:fld>
            <a:endParaRPr>
              <a:solidFill>
                <a:srgbClr val="758085"/>
              </a:solidFill>
            </a:endParaRPr>
          </a:p>
        </p:txBody>
      </p:sp>
      <p:pic>
        <p:nvPicPr>
          <p:cNvPr id="402" name="Google Shape;402;p125"/>
          <p:cNvPicPr preferRelativeResize="0"/>
          <p:nvPr/>
        </p:nvPicPr>
        <p:blipFill rotWithShape="1">
          <a:blip r:embed="rId3">
            <a:alphaModFix/>
          </a:blip>
          <a:srcRect/>
          <a:stretch/>
        </p:blipFill>
        <p:spPr>
          <a:xfrm>
            <a:off x="10758413" y="4968816"/>
            <a:ext cx="1147495" cy="114749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br>
              <a:rPr lang="es-ES" sz="4400" b="1"/>
            </a:br>
            <a:endParaRPr lang="es-ES" sz="4400" b="1"/>
          </a:p>
        </p:txBody>
      </p:sp>
      <p:sp>
        <p:nvSpPr>
          <p:cNvPr id="510" name="Google Shape;510;p1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dirty="0"/>
              <a:t>También es el proceso mediante el cual se intercambian diferentes </a:t>
            </a:r>
            <a:r>
              <a:rPr lang="es-ES" sz="2400" i="1" dirty="0"/>
              <a:t>puntos de vista para recopilar y modelar lo que el sistema va a realiza</a:t>
            </a:r>
            <a:r>
              <a:rPr lang="es-ES" sz="2400" dirty="0"/>
              <a:t>r. Este proceso utiliza una combinación de métodos, herramientas y actores, cuyo producto es un modelo del cual se genera un documento de requerimientos.”</a:t>
            </a:r>
            <a:endParaRPr lang="es-ES" dirty="0"/>
          </a:p>
          <a:p>
            <a:pPr marL="68580" lvl="0" indent="0" algn="l" rtl="0">
              <a:lnSpc>
                <a:spcPct val="85000"/>
              </a:lnSpc>
              <a:spcBef>
                <a:spcPts val="975"/>
              </a:spcBef>
              <a:spcAft>
                <a:spcPts val="0"/>
              </a:spcAft>
              <a:buSzPts val="2400"/>
              <a:buNone/>
            </a:pPr>
            <a:endParaRPr lang="es-ES" sz="2400" dirty="0"/>
          </a:p>
          <a:p>
            <a:pPr marL="259080" lvl="0" indent="-259080" algn="l" rtl="0">
              <a:lnSpc>
                <a:spcPct val="85000"/>
              </a:lnSpc>
              <a:spcBef>
                <a:spcPts val="975"/>
              </a:spcBef>
              <a:spcAft>
                <a:spcPts val="0"/>
              </a:spcAft>
              <a:buSzPts val="2400"/>
              <a:buFont typeface="Noto Sans Symbols"/>
              <a:buChar char="▪"/>
            </a:pPr>
            <a:r>
              <a:rPr lang="es-ES" sz="2400" dirty="0"/>
              <a:t>“Ingeniería de requerimientos” es un enfoque sistémico para recolectar, organizar y documentar los requerimientos del sistema; es también el proceso que establece y </a:t>
            </a:r>
            <a:r>
              <a:rPr lang="es-ES" sz="2400" i="1" dirty="0"/>
              <a:t>mantiene acuerdos </a:t>
            </a:r>
            <a:r>
              <a:rPr lang="es-ES" sz="2400" dirty="0"/>
              <a:t>sobre los cambios de requerimientos, entre los clientes y el equipo del proyecto”</a:t>
            </a:r>
            <a:endParaRPr lang="es-ES" dirty="0"/>
          </a:p>
        </p:txBody>
      </p:sp>
      <p:sp>
        <p:nvSpPr>
          <p:cNvPr id="512" name="Google Shape;512;p1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smtClean="0"/>
              <a:t>10</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animEffect transition="in" filter="fade">
                                      <p:cBhvr>
                                        <p:cTn id="7" dur="2000"/>
                                        <p:tgtEl>
                                          <p:spTgt spid="5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0">
                                            <p:txEl>
                                              <p:pRg st="1" end="1"/>
                                            </p:txEl>
                                          </p:spTgt>
                                        </p:tgtEl>
                                        <p:attrNameLst>
                                          <p:attrName>style.visibility</p:attrName>
                                        </p:attrNameLst>
                                      </p:cBhvr>
                                      <p:to>
                                        <p:strVal val="visible"/>
                                      </p:to>
                                    </p:set>
                                    <p:animEffect transition="in" filter="fade">
                                      <p:cBhvr>
                                        <p:cTn id="12" dur="2000"/>
                                        <p:tgtEl>
                                          <p:spTgt spid="5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0">
                                            <p:txEl>
                                              <p:pRg st="2" end="2"/>
                                            </p:txEl>
                                          </p:spTgt>
                                        </p:tgtEl>
                                        <p:attrNameLst>
                                          <p:attrName>style.visibility</p:attrName>
                                        </p:attrNameLst>
                                      </p:cBhvr>
                                      <p:to>
                                        <p:strVal val="visible"/>
                                      </p:to>
                                    </p:set>
                                    <p:animEffect transition="in" filter="fade">
                                      <p:cBhvr>
                                        <p:cTn id="17" dur="2000"/>
                                        <p:tgtEl>
                                          <p:spTgt spid="5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7"/>
          <p:cNvSpPr txBox="1">
            <a:spLocks noGrp="1"/>
          </p:cNvSpPr>
          <p:nvPr>
            <p:ph type="title"/>
          </p:nvPr>
        </p:nvSpPr>
        <p:spPr>
          <a:xfrm>
            <a:off x="1097280" y="286603"/>
            <a:ext cx="10058400" cy="121050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s-ES" b="1"/>
              <a:t>Ingeniería de Requerimientos</a:t>
            </a:r>
            <a:endParaRPr/>
          </a:p>
        </p:txBody>
      </p:sp>
      <p:sp>
        <p:nvSpPr>
          <p:cNvPr id="518" name="Google Shape;518;p1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800"/>
              <a:buNone/>
            </a:pPr>
            <a:r>
              <a:rPr lang="es-ES" sz="2800"/>
              <a:t>Importancia </a:t>
            </a:r>
            <a:endParaRPr sz="2800"/>
          </a:p>
          <a:p>
            <a:pPr marL="0" lvl="0" indent="0" algn="l" rtl="0">
              <a:lnSpc>
                <a:spcPct val="85000"/>
              </a:lnSpc>
              <a:spcBef>
                <a:spcPts val="975"/>
              </a:spcBef>
              <a:spcAft>
                <a:spcPts val="0"/>
              </a:spcAft>
              <a:buSzPts val="2800"/>
              <a:buNone/>
            </a:pPr>
            <a:endParaRPr sz="2800"/>
          </a:p>
          <a:p>
            <a:pPr marL="346329" lvl="1" indent="-342900" algn="l" rtl="0">
              <a:lnSpc>
                <a:spcPct val="85000"/>
              </a:lnSpc>
              <a:spcBef>
                <a:spcPts val="450"/>
              </a:spcBef>
              <a:spcAft>
                <a:spcPts val="0"/>
              </a:spcAft>
              <a:buClr>
                <a:srgbClr val="262626"/>
              </a:buClr>
              <a:buSzPts val="2300"/>
              <a:buFont typeface="Noto Sans Symbols"/>
              <a:buChar char="▪"/>
            </a:pPr>
            <a:r>
              <a:rPr lang="es-ES" sz="2300"/>
              <a:t>Permite gestionar las necesidades del proyecto en forma estructurada</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capacidad de predecir cronogramas de proyectos</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Disminuye los costos y retrasos del proyecto</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calidad del software</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comunicación entre equipos</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Evita rechazos de usuarios finales.</a:t>
            </a:r>
            <a:endParaRPr/>
          </a:p>
          <a:p>
            <a:pPr marL="68580" lvl="0" indent="0" algn="l" rtl="0">
              <a:lnSpc>
                <a:spcPct val="85000"/>
              </a:lnSpc>
              <a:spcBef>
                <a:spcPts val="975"/>
              </a:spcBef>
              <a:spcAft>
                <a:spcPts val="0"/>
              </a:spcAft>
              <a:buSzPts val="2800"/>
              <a:buNone/>
            </a:pPr>
            <a:endParaRPr sz="2800"/>
          </a:p>
        </p:txBody>
      </p:sp>
      <p:sp>
        <p:nvSpPr>
          <p:cNvPr id="520" name="Google Shape;520;p1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endParaRPr/>
          </a:p>
        </p:txBody>
      </p:sp>
      <p:sp>
        <p:nvSpPr>
          <p:cNvPr id="526" name="Google Shape;526;p18"/>
          <p:cNvSpPr txBox="1">
            <a:spLocks noGrp="1"/>
          </p:cNvSpPr>
          <p:nvPr>
            <p:ph type="body" idx="1"/>
          </p:nvPr>
        </p:nvSpPr>
        <p:spPr>
          <a:xfrm>
            <a:off x="6832857" y="6459786"/>
            <a:ext cx="2435129" cy="380276"/>
          </a:xfrm>
          <a:prstGeom prst="rect">
            <a:avLst/>
          </a:prstGeom>
          <a:noFill/>
          <a:ln>
            <a:noFill/>
          </a:ln>
        </p:spPr>
        <p:txBody>
          <a:bodyPr spcFirstLastPara="1" wrap="square" lIns="91425" tIns="45700" rIns="91425" bIns="45700" anchor="t" anchorCtr="0">
            <a:normAutofit/>
          </a:bodyPr>
          <a:lstStyle/>
          <a:p>
            <a:pPr marL="68580" lvl="0" indent="-82232" algn="l" rtl="0">
              <a:lnSpc>
                <a:spcPct val="90000"/>
              </a:lnSpc>
              <a:spcBef>
                <a:spcPts val="0"/>
              </a:spcBef>
              <a:spcAft>
                <a:spcPts val="200"/>
              </a:spcAft>
              <a:buSzPct val="100000"/>
              <a:buChar char=" "/>
            </a:pPr>
            <a:r>
              <a:rPr lang="es-ES" sz="1400" dirty="0"/>
              <a:t>Sommerville, Capítulo 2</a:t>
            </a:r>
            <a:endParaRPr sz="1400" dirty="0"/>
          </a:p>
        </p:txBody>
      </p:sp>
      <p:sp>
        <p:nvSpPr>
          <p:cNvPr id="528" name="Google Shape;528;p1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12</a:t>
            </a:fld>
            <a:endParaRPr/>
          </a:p>
        </p:txBody>
      </p:sp>
      <p:pic>
        <p:nvPicPr>
          <p:cNvPr id="529" name="Google Shape;529;p18"/>
          <p:cNvPicPr preferRelativeResize="0"/>
          <p:nvPr/>
        </p:nvPicPr>
        <p:blipFill rotWithShape="1">
          <a:blip r:embed="rId3">
            <a:alphaModFix/>
          </a:blip>
          <a:srcRect l="881" t="3959" r="816" b="11656"/>
          <a:stretch/>
        </p:blipFill>
        <p:spPr>
          <a:xfrm>
            <a:off x="1946437" y="2517483"/>
            <a:ext cx="7954021" cy="3433773"/>
          </a:xfrm>
          <a:prstGeom prst="rect">
            <a:avLst/>
          </a:prstGeom>
          <a:noFill/>
          <a:ln>
            <a:noFill/>
          </a:ln>
        </p:spPr>
      </p:pic>
      <p:sp>
        <p:nvSpPr>
          <p:cNvPr id="530" name="Google Shape;530;p18"/>
          <p:cNvSpPr txBox="1"/>
          <p:nvPr/>
        </p:nvSpPr>
        <p:spPr>
          <a:xfrm>
            <a:off x="8223174" y="2233402"/>
            <a:ext cx="2656496" cy="46166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400" b="1" i="0" u="none" strike="noStrike" cap="none" dirty="0">
                <a:solidFill>
                  <a:srgbClr val="000000"/>
                </a:solidFill>
                <a:latin typeface="Calibri"/>
                <a:ea typeface="Calibri"/>
                <a:cs typeface="Calibri"/>
                <a:sym typeface="Calibri"/>
              </a:rPr>
              <a:t>Proceso secuencial </a:t>
            </a:r>
            <a:endParaRPr sz="24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endParaRPr/>
          </a:p>
        </p:txBody>
      </p:sp>
      <p:sp>
        <p:nvSpPr>
          <p:cNvPr id="536" name="Google Shape;536;p126"/>
          <p:cNvSpPr txBox="1">
            <a:spLocks noGrp="1"/>
          </p:cNvSpPr>
          <p:nvPr>
            <p:ph type="body" idx="1"/>
          </p:nvPr>
        </p:nvSpPr>
        <p:spPr>
          <a:xfrm>
            <a:off x="1001684" y="5951256"/>
            <a:ext cx="10350649" cy="284081"/>
          </a:xfrm>
          <a:prstGeom prst="rect">
            <a:avLst/>
          </a:prstGeom>
          <a:noFill/>
          <a:ln>
            <a:noFill/>
          </a:ln>
        </p:spPr>
        <p:txBody>
          <a:bodyPr spcFirstLastPara="1" wrap="square" lIns="91425" tIns="45700" rIns="91425" bIns="45700" anchor="t" anchorCtr="0">
            <a:normAutofit fontScale="92500" lnSpcReduction="10000"/>
          </a:bodyPr>
          <a:lstStyle/>
          <a:p>
            <a:pPr marL="68580" lvl="0" indent="-82232" algn="l" rtl="0">
              <a:lnSpc>
                <a:spcPct val="90000"/>
              </a:lnSpc>
              <a:spcBef>
                <a:spcPts val="0"/>
              </a:spcBef>
              <a:spcAft>
                <a:spcPts val="200"/>
              </a:spcAft>
              <a:buSzPct val="100000"/>
              <a:buChar char=" "/>
            </a:pPr>
            <a:r>
              <a:rPr lang="es-ES" sz="1400"/>
              <a:t>Sommerville, Capítulo 4</a:t>
            </a:r>
            <a:endParaRPr sz="1400"/>
          </a:p>
        </p:txBody>
      </p:sp>
      <p:sp>
        <p:nvSpPr>
          <p:cNvPr id="538" name="Google Shape;538;p1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13</a:t>
            </a:fld>
            <a:endParaRPr/>
          </a:p>
        </p:txBody>
      </p:sp>
      <p:pic>
        <p:nvPicPr>
          <p:cNvPr id="539" name="Google Shape;539;p126"/>
          <p:cNvPicPr preferRelativeResize="0"/>
          <p:nvPr/>
        </p:nvPicPr>
        <p:blipFill rotWithShape="1">
          <a:blip r:embed="rId3">
            <a:alphaModFix/>
          </a:blip>
          <a:srcRect/>
          <a:stretch/>
        </p:blipFill>
        <p:spPr>
          <a:xfrm>
            <a:off x="3140539" y="1810789"/>
            <a:ext cx="5567363" cy="4424548"/>
          </a:xfrm>
          <a:prstGeom prst="rect">
            <a:avLst/>
          </a:prstGeom>
          <a:noFill/>
          <a:ln>
            <a:noFill/>
          </a:ln>
        </p:spPr>
      </p:pic>
      <p:sp>
        <p:nvSpPr>
          <p:cNvPr id="540" name="Google Shape;540;p126"/>
          <p:cNvSpPr txBox="1"/>
          <p:nvPr/>
        </p:nvSpPr>
        <p:spPr>
          <a:xfrm>
            <a:off x="8707902" y="2377440"/>
            <a:ext cx="2447778" cy="1631216"/>
          </a:xfrm>
          <a:prstGeom prst="rect">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dirty="0">
                <a:solidFill>
                  <a:srgbClr val="000000"/>
                </a:solidFill>
                <a:latin typeface="Calibri"/>
                <a:ea typeface="Calibri"/>
                <a:cs typeface="Calibri"/>
                <a:sym typeface="Calibri"/>
              </a:rPr>
              <a:t>En la práctica , es un proceso iterativo donde las actividades se entrelazan</a:t>
            </a:r>
            <a:endParaRPr sz="20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1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14</a:t>
            </a:fld>
            <a:endParaRPr/>
          </a:p>
        </p:txBody>
      </p:sp>
      <p:sp>
        <p:nvSpPr>
          <p:cNvPr id="545" name="Google Shape;545;p19"/>
          <p:cNvSpPr txBox="1">
            <a:spLocks noGrp="1"/>
          </p:cNvSpPr>
          <p:nvPr>
            <p:ph type="title" idx="4294967295"/>
          </p:nvPr>
        </p:nvSpPr>
        <p:spPr>
          <a:xfrm>
            <a:off x="2133600" y="758825"/>
            <a:ext cx="10058400" cy="30686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Estudio de Viabilidad</a:t>
            </a:r>
            <a:endParaRPr/>
          </a:p>
        </p:txBody>
      </p:sp>
      <p:pic>
        <p:nvPicPr>
          <p:cNvPr id="548" name="Google Shape;548;p19"/>
          <p:cNvPicPr preferRelativeResize="0"/>
          <p:nvPr/>
        </p:nvPicPr>
        <p:blipFill rotWithShape="1">
          <a:blip r:embed="rId3">
            <a:alphaModFix/>
          </a:blip>
          <a:srcRect l="881" t="3959" r="816" b="11656"/>
          <a:stretch/>
        </p:blipFill>
        <p:spPr>
          <a:xfrm>
            <a:off x="7148285" y="286540"/>
            <a:ext cx="4413394" cy="2297808"/>
          </a:xfrm>
          <a:prstGeom prst="rect">
            <a:avLst/>
          </a:prstGeom>
          <a:noFill/>
          <a:ln>
            <a:noFill/>
          </a:ln>
        </p:spPr>
      </p:pic>
      <p:sp>
        <p:nvSpPr>
          <p:cNvPr id="549" name="Google Shape;549;p19"/>
          <p:cNvSpPr/>
          <p:nvPr/>
        </p:nvSpPr>
        <p:spPr>
          <a:xfrm>
            <a:off x="7257304" y="126682"/>
            <a:ext cx="789417" cy="792128"/>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000"/>
              <a:buFont typeface="Calibri"/>
              <a:buNone/>
            </a:pPr>
            <a:r>
              <a:rPr lang="es-ES" sz="4000" b="1"/>
              <a:t>Estudio de Viabilidad</a:t>
            </a:r>
            <a:endParaRPr sz="4000" b="1"/>
          </a:p>
        </p:txBody>
      </p:sp>
      <p:sp>
        <p:nvSpPr>
          <p:cNvPr id="555" name="Google Shape;555;p20"/>
          <p:cNvSpPr txBox="1">
            <a:spLocks noGrp="1"/>
          </p:cNvSpPr>
          <p:nvPr>
            <p:ph type="body" idx="1"/>
          </p:nvPr>
        </p:nvSpPr>
        <p:spPr>
          <a:xfrm>
            <a:off x="1097280" y="1753482"/>
            <a:ext cx="10058400" cy="4023360"/>
          </a:xfrm>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200"/>
              </a:spcAft>
              <a:buSzPts val="2800"/>
              <a:buChar char=" "/>
            </a:pPr>
            <a:r>
              <a:rPr lang="es-ES" sz="2400"/>
              <a:t>Principalmente para sistemas nuevos</a:t>
            </a:r>
            <a:endParaRPr sz="1800"/>
          </a:p>
        </p:txBody>
      </p:sp>
      <p:sp>
        <p:nvSpPr>
          <p:cNvPr id="557" name="Google Shape;557;p2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15</a:t>
            </a:fld>
            <a:endParaRPr/>
          </a:p>
        </p:txBody>
      </p:sp>
      <p:sp>
        <p:nvSpPr>
          <p:cNvPr id="558" name="Google Shape;558;p20"/>
          <p:cNvSpPr txBox="1">
            <a:spLocks noGrp="1"/>
          </p:cNvSpPr>
          <p:nvPr>
            <p:ph type="body" idx="4294967295"/>
          </p:nvPr>
        </p:nvSpPr>
        <p:spPr>
          <a:xfrm>
            <a:off x="1936750" y="2214563"/>
            <a:ext cx="10255250" cy="4022725"/>
          </a:xfrm>
          <a:prstGeom prst="rect">
            <a:avLst/>
          </a:prstGeom>
          <a:noFill/>
          <a:ln>
            <a:noFill/>
          </a:ln>
        </p:spPr>
        <p:txBody>
          <a:bodyPr spcFirstLastPara="1" wrap="square" lIns="91425" tIns="45700" rIns="91425" bIns="45700" anchor="t" anchorCtr="0">
            <a:noAutofit/>
          </a:bodyPr>
          <a:lstStyle/>
          <a:p>
            <a:pPr marL="68580" lvl="0" indent="-127000" algn="l" rtl="0">
              <a:lnSpc>
                <a:spcPct val="90000"/>
              </a:lnSpc>
              <a:spcBef>
                <a:spcPts val="0"/>
              </a:spcBef>
              <a:spcAft>
                <a:spcPts val="0"/>
              </a:spcAft>
              <a:buSzPts val="2000"/>
              <a:buChar char=" "/>
            </a:pPr>
            <a:r>
              <a:rPr lang="es-ES" sz="2400">
                <a:solidFill>
                  <a:schemeClr val="dk1"/>
                </a:solidFill>
              </a:rPr>
              <a:t>A partir de una descripción resumida del sistema se elabora un informe que recomienda la conveniencia o no de realizar el proceso de desarrollo</a:t>
            </a:r>
            <a:endParaRPr sz="2400"/>
          </a:p>
          <a:p>
            <a:pPr marL="68580" lvl="0" indent="0" algn="l" rtl="0">
              <a:lnSpc>
                <a:spcPct val="90000"/>
              </a:lnSpc>
              <a:spcBef>
                <a:spcPts val="1400"/>
              </a:spcBef>
              <a:spcAft>
                <a:spcPts val="0"/>
              </a:spcAft>
              <a:buSzPts val="2000"/>
              <a:buNone/>
            </a:pPr>
            <a:endParaRPr sz="2400">
              <a:solidFill>
                <a:schemeClr val="dk1"/>
              </a:solidFill>
            </a:endParaRPr>
          </a:p>
          <a:p>
            <a:pPr marL="68580" lvl="0" indent="-152400" algn="l" rtl="0">
              <a:lnSpc>
                <a:spcPct val="90000"/>
              </a:lnSpc>
              <a:spcBef>
                <a:spcPts val="1400"/>
              </a:spcBef>
              <a:spcAft>
                <a:spcPts val="0"/>
              </a:spcAft>
              <a:buSzPts val="2400"/>
              <a:buChar char=" "/>
            </a:pPr>
            <a:r>
              <a:rPr lang="es-ES" sz="2400">
                <a:solidFill>
                  <a:schemeClr val="dk1"/>
                </a:solidFill>
              </a:rPr>
              <a:t>Responde a las siguientes preguntas: </a:t>
            </a:r>
            <a:endParaRPr sz="2400"/>
          </a:p>
          <a:p>
            <a:pPr marL="346329" lvl="1" indent="-342900" algn="l" rtl="0">
              <a:lnSpc>
                <a:spcPct val="90000"/>
              </a:lnSpc>
              <a:spcBef>
                <a:spcPts val="400"/>
              </a:spcBef>
              <a:spcAft>
                <a:spcPts val="0"/>
              </a:spcAft>
              <a:buClr>
                <a:schemeClr val="dk1"/>
              </a:buClr>
              <a:buSzPts val="2000"/>
              <a:buFont typeface="Noto Sans Symbols"/>
              <a:buChar char="▪"/>
            </a:pPr>
            <a:r>
              <a:rPr lang="es-ES" sz="2400">
                <a:solidFill>
                  <a:schemeClr val="dk1"/>
                </a:solidFill>
              </a:rPr>
              <a:t>¿El sistema contribuye a los objetivos generales de la organización? (Si no contribuye, entonces no tiene un valor real en el negocio)</a:t>
            </a:r>
            <a:endParaRPr sz="2400">
              <a:solidFill>
                <a:schemeClr val="dk1"/>
              </a:solidFill>
            </a:endParaRPr>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se puede implementar con la tecnología actual?</a:t>
            </a:r>
            <a:endParaRPr sz="2400"/>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se puede implementar con las restricciones de costo y tiempo?</a:t>
            </a:r>
            <a:endParaRPr sz="2400"/>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puede integrarse a otros que existen en la organización?</a:t>
            </a:r>
            <a:endParaRPr sz="2400"/>
          </a:p>
          <a:p>
            <a:pPr marL="68580" lvl="0" indent="0" algn="l" rtl="0">
              <a:lnSpc>
                <a:spcPct val="90000"/>
              </a:lnSpc>
              <a:spcBef>
                <a:spcPts val="1600"/>
              </a:spcBef>
              <a:spcAft>
                <a:spcPts val="200"/>
              </a:spcAft>
              <a:buSzPts val="2000"/>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animEffect transition="in" filter="fade">
                                      <p:cBhvr>
                                        <p:cTn id="7" dur="2000"/>
                                        <p:tgtEl>
                                          <p:spTgt spid="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000"/>
              <a:buFont typeface="Calibri"/>
              <a:buNone/>
            </a:pPr>
            <a:r>
              <a:rPr lang="es-ES" sz="4000" b="1"/>
              <a:t>Estudio de Viabilidad</a:t>
            </a:r>
            <a:endParaRPr sz="4000" b="1"/>
          </a:p>
        </p:txBody>
      </p:sp>
      <p:sp>
        <p:nvSpPr>
          <p:cNvPr id="564" name="Google Shape;564;p2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60604" lvl="1" indent="-142875" algn="l" rtl="0">
              <a:lnSpc>
                <a:spcPct val="90000"/>
              </a:lnSpc>
              <a:spcBef>
                <a:spcPts val="0"/>
              </a:spcBef>
              <a:spcAft>
                <a:spcPts val="0"/>
              </a:spcAft>
              <a:buSzPts val="1800"/>
              <a:buNone/>
            </a:pPr>
            <a:endParaRPr sz="1800"/>
          </a:p>
          <a:p>
            <a:pPr marL="460629" lvl="1" indent="-457200" algn="just" rtl="0">
              <a:lnSpc>
                <a:spcPct val="90000"/>
              </a:lnSpc>
              <a:spcBef>
                <a:spcPts val="600"/>
              </a:spcBef>
              <a:spcAft>
                <a:spcPts val="0"/>
              </a:spcAft>
              <a:buSzPts val="2800"/>
              <a:buFont typeface="Noto Sans Symbols"/>
              <a:buChar char="▪"/>
            </a:pPr>
            <a:r>
              <a:rPr lang="es-ES" sz="2800"/>
              <a:t>Una vez que se ha recopilado toda la información necesaria para contestar las preguntas anteriores se debería hablar con las fuentes de información para responder nuevas preguntas y luego se redacta el informe, donde debería hacerse una recomendación sobre si debe continuar o no el desarrollo.</a:t>
            </a:r>
            <a:endParaRPr/>
          </a:p>
          <a:p>
            <a:pPr marL="260604" lvl="1" indent="-142875" algn="l" rtl="0">
              <a:lnSpc>
                <a:spcPct val="90000"/>
              </a:lnSpc>
              <a:spcBef>
                <a:spcPts val="600"/>
              </a:spcBef>
              <a:spcAft>
                <a:spcPts val="0"/>
              </a:spcAft>
              <a:buSzPts val="1800"/>
              <a:buNone/>
            </a:pPr>
            <a:endParaRPr sz="1800"/>
          </a:p>
          <a:p>
            <a:pPr marL="68580" lvl="0" indent="0" algn="l" rtl="0">
              <a:lnSpc>
                <a:spcPct val="90000"/>
              </a:lnSpc>
              <a:spcBef>
                <a:spcPts val="1600"/>
              </a:spcBef>
              <a:spcAft>
                <a:spcPts val="200"/>
              </a:spcAft>
              <a:buSzPts val="1800"/>
              <a:buNone/>
            </a:pPr>
            <a:endParaRPr sz="1800"/>
          </a:p>
        </p:txBody>
      </p:sp>
      <p:sp>
        <p:nvSpPr>
          <p:cNvPr id="566" name="Google Shape;566;p2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16</a:t>
            </a:fld>
            <a:endParaRPr/>
          </a:p>
        </p:txBody>
      </p:sp>
      <p:pic>
        <p:nvPicPr>
          <p:cNvPr id="567" name="Google Shape;567;p21" descr="http://urbaniker.net/wp-content/uploads/2013/10/estudio-de-viabilidad1.jpg"/>
          <p:cNvPicPr preferRelativeResize="0"/>
          <p:nvPr/>
        </p:nvPicPr>
        <p:blipFill rotWithShape="1">
          <a:blip r:embed="rId3">
            <a:alphaModFix/>
          </a:blip>
          <a:srcRect/>
          <a:stretch/>
        </p:blipFill>
        <p:spPr>
          <a:xfrm>
            <a:off x="8082645" y="4168410"/>
            <a:ext cx="3635625" cy="1996029"/>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22"/>
          <p:cNvPicPr preferRelativeResize="0"/>
          <p:nvPr/>
        </p:nvPicPr>
        <p:blipFill rotWithShape="1">
          <a:blip r:embed="rId3">
            <a:alphaModFix/>
          </a:blip>
          <a:srcRect l="881" t="3959" r="816" b="11656"/>
          <a:stretch/>
        </p:blipFill>
        <p:spPr>
          <a:xfrm>
            <a:off x="8125537" y="512486"/>
            <a:ext cx="3472756" cy="2297808"/>
          </a:xfrm>
          <a:prstGeom prst="rect">
            <a:avLst/>
          </a:prstGeom>
          <a:noFill/>
          <a:ln>
            <a:noFill/>
          </a:ln>
        </p:spPr>
      </p:pic>
      <p:sp>
        <p:nvSpPr>
          <p:cNvPr id="573" name="Google Shape;573;p22"/>
          <p:cNvSpPr/>
          <p:nvPr/>
        </p:nvSpPr>
        <p:spPr>
          <a:xfrm>
            <a:off x="9603168" y="832610"/>
            <a:ext cx="849590" cy="797840"/>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6" name="Google Shape;576;p2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17</a:t>
            </a:fld>
            <a:endParaRPr/>
          </a:p>
        </p:txBody>
      </p:sp>
      <p:sp>
        <p:nvSpPr>
          <p:cNvPr id="574" name="Google Shape;574;p22"/>
          <p:cNvSpPr txBox="1">
            <a:spLocks noGrp="1"/>
          </p:cNvSpPr>
          <p:nvPr>
            <p:ph type="title" idx="4294967295"/>
          </p:nvPr>
        </p:nvSpPr>
        <p:spPr>
          <a:xfrm>
            <a:off x="2133600" y="1662113"/>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Especificación de requerimientos</a:t>
            </a:r>
            <a:r>
              <a:rPr lang="es-ES"/>
              <a:t/>
            </a:r>
            <a:br>
              <a:rPr lang="es-ES"/>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23" descr="ANÁLISIS Y ESPECIFICACIÓN DE REQUERIMIENTOS - INGENIERIA DE REQUERIMIENTOS"/>
          <p:cNvPicPr preferRelativeResize="0"/>
          <p:nvPr/>
        </p:nvPicPr>
        <p:blipFill rotWithShape="1">
          <a:blip r:embed="rId3">
            <a:alphaModFix/>
          </a:blip>
          <a:srcRect/>
          <a:stretch/>
        </p:blipFill>
        <p:spPr>
          <a:xfrm>
            <a:off x="7996367" y="1854369"/>
            <a:ext cx="3159313" cy="2630860"/>
          </a:xfrm>
          <a:prstGeom prst="rect">
            <a:avLst/>
          </a:prstGeom>
          <a:noFill/>
          <a:ln>
            <a:noFill/>
          </a:ln>
        </p:spPr>
      </p:pic>
      <p:sp>
        <p:nvSpPr>
          <p:cNvPr id="582" name="Google Shape;582;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Especificación de Requerimientos</a:t>
            </a:r>
            <a:br>
              <a:rPr lang="es-ES" sz="4400" b="1"/>
            </a:br>
            <a:endParaRPr sz="4400" b="1"/>
          </a:p>
        </p:txBody>
      </p:sp>
      <p:sp>
        <p:nvSpPr>
          <p:cNvPr id="583" name="Google Shape;583;p23"/>
          <p:cNvSpPr txBox="1">
            <a:spLocks noGrp="1"/>
          </p:cNvSpPr>
          <p:nvPr>
            <p:ph type="body" idx="1"/>
          </p:nvPr>
        </p:nvSpPr>
        <p:spPr>
          <a:xfrm>
            <a:off x="1249680" y="1700236"/>
            <a:ext cx="10058400" cy="4023360"/>
          </a:xfrm>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800"/>
              <a:buChar char=" "/>
            </a:pPr>
            <a:r>
              <a:rPr lang="es-ES" sz="2800"/>
              <a:t>Propiedades de los Requerimientos</a:t>
            </a:r>
            <a:endParaRPr/>
          </a:p>
          <a:p>
            <a:pPr marL="68580" lvl="0" indent="0" algn="l" rtl="0">
              <a:lnSpc>
                <a:spcPct val="90000"/>
              </a:lnSpc>
              <a:spcBef>
                <a:spcPts val="1400"/>
              </a:spcBef>
              <a:spcAft>
                <a:spcPts val="0"/>
              </a:spcAft>
              <a:buSzPts val="2800"/>
              <a:buNone/>
            </a:pPr>
            <a:endParaRPr sz="2800"/>
          </a:p>
          <a:p>
            <a:pPr marL="457200" lvl="2" indent="-457200" algn="l" rtl="0">
              <a:lnSpc>
                <a:spcPct val="90000"/>
              </a:lnSpc>
              <a:spcBef>
                <a:spcPts val="400"/>
              </a:spcBef>
              <a:spcAft>
                <a:spcPts val="0"/>
              </a:spcAft>
              <a:buSzPts val="2800"/>
              <a:buFont typeface="Noto Sans Symbols"/>
              <a:buChar char="▪"/>
            </a:pPr>
            <a:r>
              <a:rPr lang="es-ES" sz="2800" b="1"/>
              <a:t>Necesario</a:t>
            </a:r>
            <a:r>
              <a:rPr lang="es-ES" sz="2800"/>
              <a:t>: </a:t>
            </a:r>
            <a:r>
              <a:rPr lang="es-ES" sz="2400"/>
              <a:t>Su omisión provoca una deficiencia</a:t>
            </a:r>
            <a:r>
              <a:rPr lang="es-ES" sz="2800"/>
              <a:t>.</a:t>
            </a:r>
            <a:endParaRPr/>
          </a:p>
          <a:p>
            <a:pPr marL="457200" lvl="2" indent="-457200" algn="l" rtl="0">
              <a:lnSpc>
                <a:spcPct val="90000"/>
              </a:lnSpc>
              <a:spcBef>
                <a:spcPts val="600"/>
              </a:spcBef>
              <a:spcAft>
                <a:spcPts val="0"/>
              </a:spcAft>
              <a:buSzPts val="2800"/>
              <a:buFont typeface="Noto Sans Symbols"/>
              <a:buChar char="▪"/>
            </a:pPr>
            <a:r>
              <a:rPr lang="es-ES" sz="2800" b="1"/>
              <a:t>Conciso</a:t>
            </a:r>
            <a:r>
              <a:rPr lang="es-ES" sz="2800"/>
              <a:t>: </a:t>
            </a:r>
            <a:r>
              <a:rPr lang="es-ES" sz="2400"/>
              <a:t>Fácil de leer y entender</a:t>
            </a:r>
            <a:endParaRPr/>
          </a:p>
          <a:p>
            <a:pPr marL="457200" lvl="2" indent="-457200" algn="l" rtl="0">
              <a:lnSpc>
                <a:spcPct val="90000"/>
              </a:lnSpc>
              <a:spcBef>
                <a:spcPts val="600"/>
              </a:spcBef>
              <a:spcAft>
                <a:spcPts val="0"/>
              </a:spcAft>
              <a:buSzPts val="2800"/>
              <a:buFont typeface="Noto Sans Symbols"/>
              <a:buChar char="▪"/>
            </a:pPr>
            <a:r>
              <a:rPr lang="es-ES" sz="2800" b="1"/>
              <a:t>Completo</a:t>
            </a:r>
            <a:r>
              <a:rPr lang="es-ES" sz="2800"/>
              <a:t>: </a:t>
            </a:r>
            <a:r>
              <a:rPr lang="es-ES" sz="2400"/>
              <a:t>No necesita ampliarse</a:t>
            </a:r>
            <a:endParaRPr/>
          </a:p>
          <a:p>
            <a:pPr marL="457200" lvl="2" indent="-457200" algn="l" rtl="0">
              <a:lnSpc>
                <a:spcPct val="90000"/>
              </a:lnSpc>
              <a:spcBef>
                <a:spcPts val="600"/>
              </a:spcBef>
              <a:spcAft>
                <a:spcPts val="0"/>
              </a:spcAft>
              <a:buSzPts val="2800"/>
              <a:buFont typeface="Noto Sans Symbols"/>
              <a:buChar char="▪"/>
            </a:pPr>
            <a:r>
              <a:rPr lang="es-ES" sz="2800" b="1"/>
              <a:t>Consistente:</a:t>
            </a:r>
            <a:r>
              <a:rPr lang="es-ES" sz="2800"/>
              <a:t> </a:t>
            </a:r>
            <a:r>
              <a:rPr lang="es-ES" sz="2400"/>
              <a:t>No contradictorio con otro</a:t>
            </a:r>
            <a:endParaRPr sz="2800"/>
          </a:p>
          <a:p>
            <a:pPr marL="457200" lvl="2" indent="-457200" algn="l" rtl="0">
              <a:lnSpc>
                <a:spcPct val="90000"/>
              </a:lnSpc>
              <a:spcBef>
                <a:spcPts val="600"/>
              </a:spcBef>
              <a:spcAft>
                <a:spcPts val="0"/>
              </a:spcAft>
              <a:buSzPts val="2800"/>
              <a:buFont typeface="Noto Sans Symbols"/>
              <a:buChar char="▪"/>
            </a:pPr>
            <a:r>
              <a:rPr lang="es-ES" sz="2800" b="1"/>
              <a:t>No ambiguo:</a:t>
            </a:r>
            <a:r>
              <a:rPr lang="es-ES" sz="2800"/>
              <a:t> </a:t>
            </a:r>
            <a:r>
              <a:rPr lang="es-ES" sz="2400"/>
              <a:t>Tiene una sola implementación</a:t>
            </a:r>
            <a:endParaRPr sz="2800"/>
          </a:p>
          <a:p>
            <a:pPr marL="457200" lvl="2" indent="-457200" algn="l" rtl="0">
              <a:lnSpc>
                <a:spcPct val="90000"/>
              </a:lnSpc>
              <a:spcBef>
                <a:spcPts val="600"/>
              </a:spcBef>
              <a:spcAft>
                <a:spcPts val="0"/>
              </a:spcAft>
              <a:buSzPts val="2800"/>
              <a:buFont typeface="Noto Sans Symbols"/>
              <a:buChar char="▪"/>
            </a:pPr>
            <a:r>
              <a:rPr lang="es-ES" sz="2800" b="1"/>
              <a:t>Verificable:</a:t>
            </a:r>
            <a:r>
              <a:rPr lang="es-ES" sz="2800"/>
              <a:t> </a:t>
            </a:r>
            <a:r>
              <a:rPr lang="es-ES" sz="2400"/>
              <a:t>Puede testearse a través de inspecciones, pruebas, etc.</a:t>
            </a:r>
            <a:endParaRPr/>
          </a:p>
          <a:p>
            <a:pPr marL="822960" lvl="4" indent="-645160" algn="l" rtl="0">
              <a:lnSpc>
                <a:spcPct val="90000"/>
              </a:lnSpc>
              <a:spcBef>
                <a:spcPts val="600"/>
              </a:spcBef>
              <a:spcAft>
                <a:spcPts val="400"/>
              </a:spcAft>
              <a:buSzPts val="2800"/>
              <a:buNone/>
            </a:pPr>
            <a:endParaRPr sz="2800"/>
          </a:p>
        </p:txBody>
      </p:sp>
      <p:sp>
        <p:nvSpPr>
          <p:cNvPr id="585" name="Google Shape;585;p2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591" name="Google Shape;591;p2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3200"/>
              <a:buNone/>
            </a:pPr>
            <a:r>
              <a:rPr lang="es-ES" sz="3200"/>
              <a:t>Objetivos</a:t>
            </a:r>
            <a:endParaRPr/>
          </a:p>
          <a:p>
            <a:pPr marL="0" lvl="0" indent="0" algn="l" rtl="0">
              <a:lnSpc>
                <a:spcPct val="85000"/>
              </a:lnSpc>
              <a:spcBef>
                <a:spcPts val="975"/>
              </a:spcBef>
              <a:spcAft>
                <a:spcPts val="0"/>
              </a:spcAft>
              <a:buSzPts val="3200"/>
              <a:buNone/>
            </a:pPr>
            <a:endParaRPr sz="3200"/>
          </a:p>
          <a:p>
            <a:pPr marL="460629" lvl="1" indent="-457200" algn="l" rtl="0">
              <a:lnSpc>
                <a:spcPct val="85000"/>
              </a:lnSpc>
              <a:spcBef>
                <a:spcPts val="450"/>
              </a:spcBef>
              <a:spcAft>
                <a:spcPts val="0"/>
              </a:spcAft>
              <a:buClr>
                <a:srgbClr val="262626"/>
              </a:buClr>
              <a:buSzPts val="2800"/>
              <a:buFont typeface="Noto Sans Symbols"/>
              <a:buChar char="▪"/>
            </a:pPr>
            <a:r>
              <a:rPr lang="es-ES" sz="2800"/>
              <a:t>Permitir que </a:t>
            </a:r>
            <a:r>
              <a:rPr lang="es-ES" sz="2400" i="1"/>
              <a:t>los desarrolladores expliquen cómo han entendido lo que el cliente pretende del sistema</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 </a:t>
            </a:r>
            <a:r>
              <a:rPr lang="es-ES" sz="2400" i="1"/>
              <a:t>los diseñadores qué funcionalidad y características va a tener el sistema resultante</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al </a:t>
            </a:r>
            <a:r>
              <a:rPr lang="es-ES" sz="2400" i="1"/>
              <a:t>equipo de pruebas qué demostraciones llevar a cabo para convencer al cliente de que el sistema que se le entrega es lo que había pedido.</a:t>
            </a:r>
            <a:endParaRPr/>
          </a:p>
        </p:txBody>
      </p:sp>
      <p:sp>
        <p:nvSpPr>
          <p:cNvPr id="593" name="Google Shape;593;p2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1"/>
          <p:cNvSpPr txBox="1">
            <a:spLocks noGrp="1"/>
          </p:cNvSpPr>
          <p:nvPr>
            <p:ph type="title"/>
          </p:nvPr>
        </p:nvSpPr>
        <p:spPr>
          <a:xfrm>
            <a:off x="874285" y="5621250"/>
            <a:ext cx="10113645" cy="822960"/>
          </a:xfrm>
        </p:spPr>
        <p:txBody>
          <a:bodyPr spcFirstLastPara="1" wrap="square" lIns="91425" tIns="45700" rIns="91425" bIns="45700" anchor="b" anchorCtr="0">
            <a:noAutofit/>
          </a:bodyPr>
          <a:lstStyle/>
          <a:p>
            <a:pPr marL="0" lvl="0" indent="0" rtl="0">
              <a:spcBef>
                <a:spcPts val="0"/>
              </a:spcBef>
              <a:spcAft>
                <a:spcPts val="0"/>
              </a:spcAft>
              <a:buClr>
                <a:srgbClr val="262626"/>
              </a:buClr>
              <a:buSzPts val="8000"/>
              <a:buFont typeface="Calibri"/>
              <a:buNone/>
            </a:pPr>
            <a:r>
              <a:rPr lang="es-ES" sz="4400" b="1" dirty="0"/>
              <a:t>Requerimientos de software</a:t>
            </a:r>
            <a:br>
              <a:rPr lang="es-ES" sz="4400" b="1" dirty="0"/>
            </a:br>
            <a:endParaRPr lang="es-ES" sz="4400" dirty="0"/>
          </a:p>
        </p:txBody>
      </p:sp>
      <p:pic>
        <p:nvPicPr>
          <p:cNvPr id="416" name="Picture 415" descr="Script de ordenador en una pantalla">
            <a:extLst>
              <a:ext uri="{FF2B5EF4-FFF2-40B4-BE49-F238E27FC236}">
                <a16:creationId xmlns:a16="http://schemas.microsoft.com/office/drawing/2014/main" id="{5B840C45-092D-A7D2-C9DE-A7B0D2B91720}"/>
              </a:ext>
            </a:extLst>
          </p:cNvPr>
          <p:cNvPicPr>
            <a:picLocks noChangeAspect="1"/>
          </p:cNvPicPr>
          <p:nvPr/>
        </p:nvPicPr>
        <p:blipFill>
          <a:blip r:embed="rId3"/>
          <a:srcRect t="17918" b="21687"/>
          <a:stretch/>
        </p:blipFill>
        <p:spPr>
          <a:xfrm>
            <a:off x="16" y="10"/>
            <a:ext cx="12191985" cy="4915066"/>
          </a:xfrm>
          <a:prstGeom prst="rect">
            <a:avLst/>
          </a:prstGeom>
          <a:noFill/>
          <a:ln>
            <a:noFill/>
          </a:ln>
        </p:spPr>
      </p:pic>
      <p:sp>
        <p:nvSpPr>
          <p:cNvPr id="412" name="Google Shape;412;p1"/>
          <p:cNvSpPr txBox="1">
            <a:spLocks noGrp="1"/>
          </p:cNvSpPr>
          <p:nvPr>
            <p:ph type="sldNum" idx="12"/>
          </p:nvPr>
        </p:nvSpPr>
        <p:spPr>
          <a:xfrm>
            <a:off x="9900459" y="6459787"/>
            <a:ext cx="1312025" cy="365125"/>
          </a:xfrm>
        </p:spPr>
        <p:txBody>
          <a:bodyPr spcFirstLastPara="1" wrap="square" lIns="91425" tIns="45700" rIns="91425" bIns="45700" anchor="ctr" anchorCtr="0">
            <a:normAutofit/>
          </a:bodyPr>
          <a:lstStyle/>
          <a:p>
            <a:pPr marL="0" lvl="0" indent="0" rtl="0">
              <a:spcBef>
                <a:spcPts val="0"/>
              </a:spcBef>
              <a:spcAft>
                <a:spcPts val="600"/>
              </a:spcAft>
              <a:buNone/>
            </a:pPr>
            <a:fld id="{00000000-1234-1234-1234-123412341234}" type="slidenum">
              <a:rPr lang="es-ES"/>
              <a:pPr marL="0" lvl="0" indent="0" rtl="0">
                <a:spcBef>
                  <a:spcPts val="0"/>
                </a:spcBef>
                <a:spcAft>
                  <a:spcPts val="600"/>
                </a:spcAft>
                <a:buNone/>
              </a:pPr>
              <a:t>2</a:t>
            </a:fld>
            <a:endParaRPr lang="es-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599" name="Google Shape;599;p2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Correcta</a:t>
            </a:r>
            <a:endParaRPr sz="2400"/>
          </a:p>
          <a:p>
            <a:pPr marL="347980" lvl="0" indent="-347980" algn="l" rtl="0">
              <a:lnSpc>
                <a:spcPct val="85000"/>
              </a:lnSpc>
              <a:spcBef>
                <a:spcPts val="975"/>
              </a:spcBef>
              <a:spcAft>
                <a:spcPts val="0"/>
              </a:spcAft>
              <a:buSzPts val="2800"/>
              <a:buFont typeface="Noto Sans Symbols"/>
              <a:buChar char="▪"/>
            </a:pPr>
            <a:r>
              <a:rPr lang="es-ES" sz="2400"/>
              <a:t>No ambigua</a:t>
            </a:r>
            <a:endParaRPr sz="2400"/>
          </a:p>
          <a:p>
            <a:pPr marL="347980" lvl="0" indent="-347980" algn="l" rtl="0">
              <a:lnSpc>
                <a:spcPct val="85000"/>
              </a:lnSpc>
              <a:spcBef>
                <a:spcPts val="975"/>
              </a:spcBef>
              <a:spcAft>
                <a:spcPts val="0"/>
              </a:spcAft>
              <a:buSzPts val="2800"/>
              <a:buFont typeface="Noto Sans Symbols"/>
              <a:buChar char="▪"/>
            </a:pPr>
            <a:r>
              <a:rPr lang="es-ES" sz="2400"/>
              <a:t>Completa</a:t>
            </a:r>
            <a:endParaRPr sz="2400"/>
          </a:p>
          <a:p>
            <a:pPr marL="347980" lvl="0" indent="-347980" algn="l" rtl="0">
              <a:lnSpc>
                <a:spcPct val="85000"/>
              </a:lnSpc>
              <a:spcBef>
                <a:spcPts val="975"/>
              </a:spcBef>
              <a:spcAft>
                <a:spcPts val="0"/>
              </a:spcAft>
              <a:buSzPts val="2800"/>
              <a:buFont typeface="Noto Sans Symbols"/>
              <a:buChar char="▪"/>
            </a:pPr>
            <a:r>
              <a:rPr lang="es-ES" sz="2400"/>
              <a:t>Verificable</a:t>
            </a:r>
            <a:endParaRPr sz="2400"/>
          </a:p>
          <a:p>
            <a:pPr marL="347980" lvl="0" indent="-347980" algn="l" rtl="0">
              <a:lnSpc>
                <a:spcPct val="85000"/>
              </a:lnSpc>
              <a:spcBef>
                <a:spcPts val="975"/>
              </a:spcBef>
              <a:spcAft>
                <a:spcPts val="0"/>
              </a:spcAft>
              <a:buSzPts val="2800"/>
              <a:buFont typeface="Noto Sans Symbols"/>
              <a:buChar char="▪"/>
            </a:pPr>
            <a:r>
              <a:rPr lang="es-ES" sz="2400"/>
              <a:t>Consistente</a:t>
            </a:r>
            <a:endParaRPr sz="2400"/>
          </a:p>
          <a:p>
            <a:pPr marL="347980" lvl="0" indent="-347980" algn="l" rtl="0">
              <a:lnSpc>
                <a:spcPct val="85000"/>
              </a:lnSpc>
              <a:spcBef>
                <a:spcPts val="975"/>
              </a:spcBef>
              <a:spcAft>
                <a:spcPts val="0"/>
              </a:spcAft>
              <a:buSzPts val="2800"/>
              <a:buFont typeface="Noto Sans Symbols"/>
              <a:buChar char="▪"/>
            </a:pPr>
            <a:r>
              <a:rPr lang="es-ES" sz="2400"/>
              <a:t>Comprensible por los consumidores</a:t>
            </a:r>
            <a:endParaRPr sz="2400"/>
          </a:p>
          <a:p>
            <a:pPr marL="347980" lvl="0" indent="-347980" algn="l" rtl="0">
              <a:lnSpc>
                <a:spcPct val="85000"/>
              </a:lnSpc>
              <a:spcBef>
                <a:spcPts val="975"/>
              </a:spcBef>
              <a:spcAft>
                <a:spcPts val="0"/>
              </a:spcAft>
              <a:buSzPts val="2800"/>
              <a:buFont typeface="Noto Sans Symbols"/>
              <a:buChar char="▪"/>
            </a:pPr>
            <a:r>
              <a:rPr lang="es-ES" sz="2400"/>
              <a:t>Modificable</a:t>
            </a:r>
            <a:endParaRPr sz="2400"/>
          </a:p>
          <a:p>
            <a:pPr marL="525780" lvl="0" indent="-279400" algn="l" rtl="0">
              <a:lnSpc>
                <a:spcPct val="85000"/>
              </a:lnSpc>
              <a:spcBef>
                <a:spcPts val="975"/>
              </a:spcBef>
              <a:spcAft>
                <a:spcPts val="0"/>
              </a:spcAft>
              <a:buSzPts val="2800"/>
              <a:buFont typeface="Noto Sans Symbols"/>
              <a:buNone/>
            </a:pPr>
            <a:endParaRPr sz="2400"/>
          </a:p>
        </p:txBody>
      </p:sp>
      <p:sp>
        <p:nvSpPr>
          <p:cNvPr id="601" name="Google Shape;601;p2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20</a:t>
            </a:fld>
            <a:endParaRPr/>
          </a:p>
        </p:txBody>
      </p:sp>
      <p:sp>
        <p:nvSpPr>
          <p:cNvPr id="602" name="Google Shape;602;p25"/>
          <p:cNvSpPr txBox="1">
            <a:spLocks noGrp="1"/>
          </p:cNvSpPr>
          <p:nvPr>
            <p:ph type="body" idx="4294967295"/>
          </p:nvPr>
        </p:nvSpPr>
        <p:spPr>
          <a:xfrm>
            <a:off x="7162800" y="1846263"/>
            <a:ext cx="5029200" cy="4525962"/>
          </a:xfrm>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Rastreable</a:t>
            </a:r>
            <a:endParaRPr sz="2400"/>
          </a:p>
          <a:p>
            <a:pPr marL="347980" lvl="0" indent="-347980" algn="l" rtl="0">
              <a:lnSpc>
                <a:spcPct val="85000"/>
              </a:lnSpc>
              <a:spcBef>
                <a:spcPts val="975"/>
              </a:spcBef>
              <a:spcAft>
                <a:spcPts val="0"/>
              </a:spcAft>
              <a:buSzPts val="2800"/>
              <a:buFont typeface="Noto Sans Symbols"/>
              <a:buChar char="▪"/>
            </a:pPr>
            <a:r>
              <a:rPr lang="es-ES" sz="2400"/>
              <a:t>Independiente del diseño</a:t>
            </a:r>
            <a:endParaRPr sz="2400"/>
          </a:p>
          <a:p>
            <a:pPr marL="347980" lvl="0" indent="-347980" algn="l" rtl="0">
              <a:lnSpc>
                <a:spcPct val="85000"/>
              </a:lnSpc>
              <a:spcBef>
                <a:spcPts val="975"/>
              </a:spcBef>
              <a:spcAft>
                <a:spcPts val="0"/>
              </a:spcAft>
              <a:buSzPts val="2800"/>
              <a:buFont typeface="Noto Sans Symbols"/>
              <a:buChar char="▪"/>
            </a:pPr>
            <a:r>
              <a:rPr lang="es-ES" sz="2400"/>
              <a:t>Anotada</a:t>
            </a:r>
            <a:endParaRPr sz="2400"/>
          </a:p>
          <a:p>
            <a:pPr marL="347980" lvl="0" indent="-347980" algn="l" rtl="0">
              <a:lnSpc>
                <a:spcPct val="85000"/>
              </a:lnSpc>
              <a:spcBef>
                <a:spcPts val="975"/>
              </a:spcBef>
              <a:spcAft>
                <a:spcPts val="0"/>
              </a:spcAft>
              <a:buSzPts val="2800"/>
              <a:buFont typeface="Noto Sans Symbols"/>
              <a:buChar char="▪"/>
            </a:pPr>
            <a:r>
              <a:rPr lang="es-ES" sz="2400"/>
              <a:t>Concisa</a:t>
            </a:r>
            <a:endParaRPr sz="2400"/>
          </a:p>
          <a:p>
            <a:pPr marL="347980" lvl="0" indent="-347980" algn="l" rtl="0">
              <a:lnSpc>
                <a:spcPct val="85000"/>
              </a:lnSpc>
              <a:spcBef>
                <a:spcPts val="975"/>
              </a:spcBef>
              <a:spcAft>
                <a:spcPts val="0"/>
              </a:spcAft>
              <a:buSzPts val="2800"/>
              <a:buFont typeface="Noto Sans Symbols"/>
              <a:buChar char="▪"/>
            </a:pPr>
            <a:r>
              <a:rPr lang="es-ES" sz="2400"/>
              <a:t>Organizada</a:t>
            </a:r>
            <a:endParaRPr sz="2400"/>
          </a:p>
          <a:p>
            <a:pPr marL="347980" lvl="0" indent="-347980" algn="l" rtl="0">
              <a:lnSpc>
                <a:spcPct val="85000"/>
              </a:lnSpc>
              <a:spcBef>
                <a:spcPts val="975"/>
              </a:spcBef>
              <a:spcAft>
                <a:spcPts val="0"/>
              </a:spcAft>
              <a:buSzPts val="2800"/>
              <a:buFont typeface="Noto Sans Symbols"/>
              <a:buChar char="▪"/>
            </a:pPr>
            <a:r>
              <a:rPr lang="es-ES" sz="2400"/>
              <a:t>Utilizable en operación y mantenimiento</a:t>
            </a:r>
            <a:endParaRPr sz="2400"/>
          </a:p>
          <a:p>
            <a:pPr marL="411480" lvl="0" indent="-190500" algn="l" rtl="0">
              <a:lnSpc>
                <a:spcPct val="85000"/>
              </a:lnSpc>
              <a:spcBef>
                <a:spcPts val="975"/>
              </a:spcBef>
              <a:spcAft>
                <a:spcPts val="0"/>
              </a:spcAft>
              <a:buSzPts val="2400"/>
              <a:buFont typeface="Noto Sans Symbols"/>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08" name="Google Shape;608;p26"/>
          <p:cNvSpPr txBox="1">
            <a:spLocks noGrp="1"/>
          </p:cNvSpPr>
          <p:nvPr>
            <p:ph type="body" idx="1"/>
          </p:nvPr>
        </p:nvSpPr>
        <p:spPr>
          <a:prstGeom prst="rect">
            <a:avLst/>
          </a:prstGeom>
          <a:noFill/>
          <a:ln>
            <a:noFill/>
          </a:ln>
        </p:spPr>
        <p:txBody>
          <a:bodyPr spcFirstLastPara="1" wrap="square" lIns="91425" tIns="45700" rIns="91425" bIns="45700" anchor="t" anchorCtr="0">
            <a:normAutofit fontScale="92500" lnSpcReduction="20000"/>
          </a:bodyPr>
          <a:lstStyle/>
          <a:p>
            <a:pPr marL="361315" lvl="0" indent="-361315" algn="l" rtl="0">
              <a:lnSpc>
                <a:spcPct val="85000"/>
              </a:lnSpc>
              <a:spcBef>
                <a:spcPts val="0"/>
              </a:spcBef>
              <a:spcAft>
                <a:spcPts val="0"/>
              </a:spcAft>
              <a:buSzPct val="100000"/>
              <a:buFont typeface="Noto Sans Symbols"/>
              <a:buChar char="▪"/>
            </a:pPr>
            <a:r>
              <a:rPr lang="es-ES" sz="2800"/>
              <a:t>Documento de definición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Listado completo de todas las cosas que el cliente espera que haga el sistema propuesto</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Definición en términos técnicos</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 de Software IEEE Std. 830-1998 (SRS)</a:t>
            </a:r>
            <a:endParaRPr/>
          </a:p>
          <a:p>
            <a:pPr marL="260604" lvl="1" indent="-257175" algn="l" rtl="0">
              <a:lnSpc>
                <a:spcPct val="85000"/>
              </a:lnSpc>
              <a:spcBef>
                <a:spcPts val="450"/>
              </a:spcBef>
              <a:spcAft>
                <a:spcPts val="0"/>
              </a:spcAft>
              <a:buClr>
                <a:srgbClr val="262626"/>
              </a:buClr>
              <a:buSzPct val="100000"/>
              <a:buChar char=" "/>
            </a:pPr>
            <a:r>
              <a:rPr lang="es-ES" sz="2400"/>
              <a:t>Objetivo:</a:t>
            </a:r>
            <a:endParaRPr/>
          </a:p>
          <a:p>
            <a:pPr marL="411480" lvl="2" indent="-411480" algn="l" rtl="0">
              <a:lnSpc>
                <a:spcPct val="85000"/>
              </a:lnSpc>
              <a:spcBef>
                <a:spcPts val="450"/>
              </a:spcBef>
              <a:spcAft>
                <a:spcPts val="0"/>
              </a:spcAft>
              <a:buClr>
                <a:srgbClr val="262626"/>
              </a:buClr>
              <a:buSzPct val="100000"/>
              <a:buChar char=" "/>
            </a:pPr>
            <a:r>
              <a:rPr lang="es-ES" sz="1800"/>
              <a:t>Brindar una colección de buenas prácticas para escribir especificaciones de requerimientos de software (SRS).  </a:t>
            </a:r>
            <a:endParaRPr/>
          </a:p>
          <a:p>
            <a:pPr marL="411480" lvl="2" indent="-411480" algn="l" rtl="0">
              <a:lnSpc>
                <a:spcPct val="85000"/>
              </a:lnSpc>
              <a:spcBef>
                <a:spcPts val="450"/>
              </a:spcBef>
              <a:spcAft>
                <a:spcPts val="0"/>
              </a:spcAft>
              <a:buClr>
                <a:srgbClr val="262626"/>
              </a:buClr>
              <a:buSzPct val="100000"/>
              <a:buChar char=" "/>
            </a:pPr>
            <a:r>
              <a:rPr lang="es-ES" sz="1800"/>
              <a:t>Se describen los contenidos y las cualidades de una buena especificación de requerimientos</a:t>
            </a:r>
            <a:r>
              <a:rPr lang="es-ES" sz="1600"/>
              <a:t>.</a:t>
            </a:r>
            <a:endParaRPr/>
          </a:p>
          <a:p>
            <a:pPr marL="411480" lvl="0" indent="-201930" algn="l" rtl="0">
              <a:lnSpc>
                <a:spcPct val="85000"/>
              </a:lnSpc>
              <a:spcBef>
                <a:spcPts val="975"/>
              </a:spcBef>
              <a:spcAft>
                <a:spcPts val="0"/>
              </a:spcAft>
              <a:buSzPct val="100000"/>
              <a:buNone/>
            </a:pPr>
            <a:endParaRPr sz="2400"/>
          </a:p>
          <a:p>
            <a:pPr marL="411480" lvl="0" indent="-201930" algn="l" rtl="0">
              <a:lnSpc>
                <a:spcPct val="85000"/>
              </a:lnSpc>
              <a:spcBef>
                <a:spcPts val="975"/>
              </a:spcBef>
              <a:spcAft>
                <a:spcPts val="0"/>
              </a:spcAft>
              <a:buSzPct val="100000"/>
              <a:buNone/>
            </a:pPr>
            <a:endParaRPr sz="2400"/>
          </a:p>
        </p:txBody>
      </p:sp>
      <p:sp>
        <p:nvSpPr>
          <p:cNvPr id="610" name="Google Shape;610;p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2000"/>
                                        <p:tgtEl>
                                          <p:spTgt spid="6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xEl>
                                              <p:pRg st="1" end="1"/>
                                            </p:txEl>
                                          </p:spTgt>
                                        </p:tgtEl>
                                        <p:attrNameLst>
                                          <p:attrName>style.visibility</p:attrName>
                                        </p:attrNameLst>
                                      </p:cBhvr>
                                      <p:to>
                                        <p:strVal val="visible"/>
                                      </p:to>
                                    </p:set>
                                    <p:animEffect transition="in" filter="fade">
                                      <p:cBhvr>
                                        <p:cTn id="12" dur="2000"/>
                                        <p:tgtEl>
                                          <p:spTgt spid="6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8">
                                            <p:txEl>
                                              <p:pRg st="2" end="2"/>
                                            </p:txEl>
                                          </p:spTgt>
                                        </p:tgtEl>
                                        <p:attrNameLst>
                                          <p:attrName>style.visibility</p:attrName>
                                        </p:attrNameLst>
                                      </p:cBhvr>
                                      <p:to>
                                        <p:strVal val="visible"/>
                                      </p:to>
                                    </p:set>
                                    <p:animEffect transition="in" filter="fade">
                                      <p:cBhvr>
                                        <p:cTn id="17" dur="2000"/>
                                        <p:tgtEl>
                                          <p:spTgt spid="6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8">
                                            <p:txEl>
                                              <p:pRg st="3" end="3"/>
                                            </p:txEl>
                                          </p:spTgt>
                                        </p:tgtEl>
                                        <p:attrNameLst>
                                          <p:attrName>style.visibility</p:attrName>
                                        </p:attrNameLst>
                                      </p:cBhvr>
                                      <p:to>
                                        <p:strVal val="visible"/>
                                      </p:to>
                                    </p:set>
                                    <p:animEffect transition="in" filter="fade">
                                      <p:cBhvr>
                                        <p:cTn id="22" dur="2000"/>
                                        <p:tgtEl>
                                          <p:spTgt spid="6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8">
                                            <p:txEl>
                                              <p:pRg st="4" end="4"/>
                                            </p:txEl>
                                          </p:spTgt>
                                        </p:tgtEl>
                                        <p:attrNameLst>
                                          <p:attrName>style.visibility</p:attrName>
                                        </p:attrNameLst>
                                      </p:cBhvr>
                                      <p:to>
                                        <p:strVal val="visible"/>
                                      </p:to>
                                    </p:set>
                                    <p:animEffect transition="in" filter="fade">
                                      <p:cBhvr>
                                        <p:cTn id="27" dur="2000"/>
                                        <p:tgtEl>
                                          <p:spTgt spid="6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8">
                                            <p:txEl>
                                              <p:pRg st="5" end="5"/>
                                            </p:txEl>
                                          </p:spTgt>
                                        </p:tgtEl>
                                        <p:attrNameLst>
                                          <p:attrName>style.visibility</p:attrName>
                                        </p:attrNameLst>
                                      </p:cBhvr>
                                      <p:to>
                                        <p:strVal val="visible"/>
                                      </p:to>
                                    </p:set>
                                    <p:animEffect transition="in" filter="fade">
                                      <p:cBhvr>
                                        <p:cTn id="32" dur="2000"/>
                                        <p:tgtEl>
                                          <p:spTgt spid="6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8">
                                            <p:txEl>
                                              <p:pRg st="6" end="6"/>
                                            </p:txEl>
                                          </p:spTgt>
                                        </p:tgtEl>
                                        <p:attrNameLst>
                                          <p:attrName>style.visibility</p:attrName>
                                        </p:attrNameLst>
                                      </p:cBhvr>
                                      <p:to>
                                        <p:strVal val="visible"/>
                                      </p:to>
                                    </p:set>
                                    <p:animEffect transition="in" filter="fade">
                                      <p:cBhvr>
                                        <p:cTn id="37" dur="2000"/>
                                        <p:tgtEl>
                                          <p:spTgt spid="6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8">
                                            <p:txEl>
                                              <p:pRg st="7" end="7"/>
                                            </p:txEl>
                                          </p:spTgt>
                                        </p:tgtEl>
                                        <p:attrNameLst>
                                          <p:attrName>style.visibility</p:attrName>
                                        </p:attrNameLst>
                                      </p:cBhvr>
                                      <p:to>
                                        <p:strVal val="visible"/>
                                      </p:to>
                                    </p:set>
                                    <p:animEffect transition="in" filter="fade">
                                      <p:cBhvr>
                                        <p:cTn id="42" dur="2000"/>
                                        <p:tgtEl>
                                          <p:spTgt spid="6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8">
                                            <p:txEl>
                                              <p:pRg st="8" end="8"/>
                                            </p:txEl>
                                          </p:spTgt>
                                        </p:tgtEl>
                                        <p:attrNameLst>
                                          <p:attrName>style.visibility</p:attrName>
                                        </p:attrNameLst>
                                      </p:cBhvr>
                                      <p:to>
                                        <p:strVal val="visible"/>
                                      </p:to>
                                    </p:set>
                                    <p:animEffect transition="in" filter="fade">
                                      <p:cBhvr>
                                        <p:cTn id="47" dur="2000"/>
                                        <p:tgtEl>
                                          <p:spTgt spid="6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8">
                                            <p:txEl>
                                              <p:pRg st="9" end="9"/>
                                            </p:txEl>
                                          </p:spTgt>
                                        </p:tgtEl>
                                        <p:attrNameLst>
                                          <p:attrName>style.visibility</p:attrName>
                                        </p:attrNameLst>
                                      </p:cBhvr>
                                      <p:to>
                                        <p:strVal val="visible"/>
                                      </p:to>
                                    </p:set>
                                    <p:animEffect transition="in" filter="fade">
                                      <p:cBhvr>
                                        <p:cTn id="52" dur="2000"/>
                                        <p:tgtEl>
                                          <p:spTgt spid="6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8">
                                            <p:txEl>
                                              <p:pRg st="10" end="10"/>
                                            </p:txEl>
                                          </p:spTgt>
                                        </p:tgtEl>
                                        <p:attrNameLst>
                                          <p:attrName>style.visibility</p:attrName>
                                        </p:attrNameLst>
                                      </p:cBhvr>
                                      <p:to>
                                        <p:strVal val="visible"/>
                                      </p:to>
                                    </p:set>
                                    <p:animEffect transition="in" filter="fade">
                                      <p:cBhvr>
                                        <p:cTn id="57" dur="2000"/>
                                        <p:tgtEl>
                                          <p:spTgt spid="6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8">
                                            <p:txEl>
                                              <p:pRg st="11" end="11"/>
                                            </p:txEl>
                                          </p:spTgt>
                                        </p:tgtEl>
                                        <p:attrNameLst>
                                          <p:attrName>style.visibility</p:attrName>
                                        </p:attrNameLst>
                                      </p:cBhvr>
                                      <p:to>
                                        <p:strVal val="visible"/>
                                      </p:to>
                                    </p:set>
                                    <p:animEffect transition="in" filter="fade">
                                      <p:cBhvr>
                                        <p:cTn id="62" dur="2000"/>
                                        <p:tgtEl>
                                          <p:spTgt spid="60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16" name="Google Shape;616;p2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800"/>
              <a:t>Aspectos básicos de una especificación de requerimientos </a:t>
            </a:r>
            <a:endParaRPr/>
          </a:p>
          <a:p>
            <a:pPr marL="260604" lvl="1" indent="-257175" algn="l" rtl="0">
              <a:lnSpc>
                <a:spcPct val="85000"/>
              </a:lnSpc>
              <a:spcBef>
                <a:spcPts val="450"/>
              </a:spcBef>
              <a:spcAft>
                <a:spcPts val="0"/>
              </a:spcAft>
              <a:buClr>
                <a:srgbClr val="262626"/>
              </a:buClr>
              <a:buSzPts val="2400"/>
              <a:buChar char=" "/>
            </a:pPr>
            <a:r>
              <a:rPr lang="es-ES" sz="2400"/>
              <a:t>Funcionalidad</a:t>
            </a:r>
            <a:endParaRPr/>
          </a:p>
          <a:p>
            <a:pPr marL="411480" lvl="2" indent="-411480" algn="l" rtl="0">
              <a:lnSpc>
                <a:spcPct val="85000"/>
              </a:lnSpc>
              <a:spcBef>
                <a:spcPts val="450"/>
              </a:spcBef>
              <a:spcAft>
                <a:spcPts val="0"/>
              </a:spcAft>
              <a:buClr>
                <a:srgbClr val="262626"/>
              </a:buClr>
              <a:buSzPts val="1800"/>
              <a:buChar char=" "/>
            </a:pPr>
            <a:r>
              <a:rPr lang="es-ES" sz="1800"/>
              <a:t>¿Qué debe hacer el software?</a:t>
            </a:r>
            <a:endParaRPr/>
          </a:p>
          <a:p>
            <a:pPr marL="260604" lvl="1" indent="-257175" algn="l" rtl="0">
              <a:lnSpc>
                <a:spcPct val="85000"/>
              </a:lnSpc>
              <a:spcBef>
                <a:spcPts val="450"/>
              </a:spcBef>
              <a:spcAft>
                <a:spcPts val="0"/>
              </a:spcAft>
              <a:buClr>
                <a:srgbClr val="262626"/>
              </a:buClr>
              <a:buSzPts val="2400"/>
              <a:buChar char=" "/>
            </a:pPr>
            <a:r>
              <a:rPr lang="es-ES" sz="2400"/>
              <a:t>Interfaces Externas</a:t>
            </a:r>
            <a:endParaRPr/>
          </a:p>
          <a:p>
            <a:pPr marL="411480" lvl="2" indent="-411480" algn="l" rtl="0">
              <a:lnSpc>
                <a:spcPct val="85000"/>
              </a:lnSpc>
              <a:spcBef>
                <a:spcPts val="450"/>
              </a:spcBef>
              <a:spcAft>
                <a:spcPts val="0"/>
              </a:spcAft>
              <a:buClr>
                <a:srgbClr val="262626"/>
              </a:buClr>
              <a:buSzPts val="1800"/>
              <a:buChar char=" "/>
            </a:pPr>
            <a:r>
              <a:rPr lang="es-ES" sz="1800"/>
              <a:t>¿Cómo interactuará el software con el medio externo (gente, hardware, otro software)?</a:t>
            </a:r>
            <a:endParaRPr/>
          </a:p>
          <a:p>
            <a:pPr marL="260604" lvl="1" indent="-257175" algn="l" rtl="0">
              <a:lnSpc>
                <a:spcPct val="85000"/>
              </a:lnSpc>
              <a:spcBef>
                <a:spcPts val="450"/>
              </a:spcBef>
              <a:spcAft>
                <a:spcPts val="0"/>
              </a:spcAft>
              <a:buClr>
                <a:srgbClr val="262626"/>
              </a:buClr>
              <a:buSzPts val="2400"/>
              <a:buChar char=" "/>
            </a:pPr>
            <a:r>
              <a:rPr lang="es-ES" sz="2400"/>
              <a:t>Rendimiento</a:t>
            </a:r>
            <a:endParaRPr/>
          </a:p>
          <a:p>
            <a:pPr marL="411480" lvl="2" indent="-411480" algn="l" rtl="0">
              <a:lnSpc>
                <a:spcPct val="85000"/>
              </a:lnSpc>
              <a:spcBef>
                <a:spcPts val="450"/>
              </a:spcBef>
              <a:spcAft>
                <a:spcPts val="0"/>
              </a:spcAft>
              <a:buClr>
                <a:srgbClr val="262626"/>
              </a:buClr>
              <a:buSzPts val="1800"/>
              <a:buChar char=" "/>
            </a:pPr>
            <a:r>
              <a:rPr lang="es-ES" sz="1800"/>
              <a:t>Velocidad, disponibilidad, tiempo de respuesta, etc.</a:t>
            </a:r>
            <a:endParaRPr/>
          </a:p>
          <a:p>
            <a:pPr marL="260604" lvl="1" indent="-257175" algn="l" rtl="0">
              <a:lnSpc>
                <a:spcPct val="85000"/>
              </a:lnSpc>
              <a:spcBef>
                <a:spcPts val="450"/>
              </a:spcBef>
              <a:spcAft>
                <a:spcPts val="0"/>
              </a:spcAft>
              <a:buClr>
                <a:srgbClr val="262626"/>
              </a:buClr>
              <a:buSzPts val="2400"/>
              <a:buChar char=" "/>
            </a:pPr>
            <a:r>
              <a:rPr lang="es-ES" sz="2400"/>
              <a:t>Atributos</a:t>
            </a:r>
            <a:endParaRPr/>
          </a:p>
          <a:p>
            <a:pPr marL="411480" lvl="2" indent="-411480" algn="l" rtl="0">
              <a:lnSpc>
                <a:spcPct val="85000"/>
              </a:lnSpc>
              <a:spcBef>
                <a:spcPts val="450"/>
              </a:spcBef>
              <a:spcAft>
                <a:spcPts val="0"/>
              </a:spcAft>
              <a:buClr>
                <a:srgbClr val="262626"/>
              </a:buClr>
              <a:buSzPts val="1800"/>
              <a:buChar char=" "/>
            </a:pPr>
            <a:r>
              <a:rPr lang="es-ES" sz="1800"/>
              <a:t>Portabilidad, seguridad, mantenibilidad, eficiencia</a:t>
            </a:r>
            <a:endParaRPr/>
          </a:p>
          <a:p>
            <a:pPr marL="260604" lvl="1" indent="-257175" algn="l" rtl="0">
              <a:lnSpc>
                <a:spcPct val="85000"/>
              </a:lnSpc>
              <a:spcBef>
                <a:spcPts val="450"/>
              </a:spcBef>
              <a:spcAft>
                <a:spcPts val="0"/>
              </a:spcAft>
              <a:buClr>
                <a:srgbClr val="262626"/>
              </a:buClr>
              <a:buSzPts val="2400"/>
              <a:buChar char=" "/>
            </a:pPr>
            <a:r>
              <a:rPr lang="es-ES" sz="2400"/>
              <a:t>Restricciones de Diseño</a:t>
            </a:r>
            <a:endParaRPr/>
          </a:p>
          <a:p>
            <a:pPr marL="411480" lvl="2" indent="-411480" algn="l" rtl="0">
              <a:lnSpc>
                <a:spcPct val="85000"/>
              </a:lnSpc>
              <a:spcBef>
                <a:spcPts val="450"/>
              </a:spcBef>
              <a:spcAft>
                <a:spcPts val="0"/>
              </a:spcAft>
              <a:buClr>
                <a:srgbClr val="262626"/>
              </a:buClr>
              <a:buSzPts val="1800"/>
              <a:buChar char=" "/>
            </a:pPr>
            <a:r>
              <a:rPr lang="es-ES" sz="1800"/>
              <a:t>Estándares requeridos, lenguaje, límite de recursos, etc.</a:t>
            </a:r>
            <a:endParaRPr/>
          </a:p>
          <a:p>
            <a:pPr marL="68580" lvl="0" indent="0" algn="l" rtl="0">
              <a:lnSpc>
                <a:spcPct val="85000"/>
              </a:lnSpc>
              <a:spcBef>
                <a:spcPts val="975"/>
              </a:spcBef>
              <a:spcAft>
                <a:spcPts val="0"/>
              </a:spcAft>
              <a:buSzPts val="2400"/>
              <a:buNone/>
            </a:pPr>
            <a:endParaRPr sz="2400"/>
          </a:p>
        </p:txBody>
      </p:sp>
      <p:sp>
        <p:nvSpPr>
          <p:cNvPr id="618" name="Google Shape;618;p2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24" name="Google Shape;624;p28"/>
          <p:cNvSpPr txBox="1">
            <a:spLocks noGrp="1"/>
          </p:cNvSpPr>
          <p:nvPr>
            <p:ph type="body" idx="1"/>
          </p:nvPr>
        </p:nvSpPr>
        <p:spPr>
          <a:xfrm>
            <a:off x="1097280" y="1737360"/>
            <a:ext cx="10058400" cy="4023360"/>
          </a:xfrm>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t>Usuarios de un documento de requerimientos</a:t>
            </a:r>
            <a:endParaRPr sz="2400"/>
          </a:p>
        </p:txBody>
      </p:sp>
      <p:sp>
        <p:nvSpPr>
          <p:cNvPr id="626" name="Google Shape;626;p2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23</a:t>
            </a:fld>
            <a:endParaRPr/>
          </a:p>
        </p:txBody>
      </p:sp>
      <p:pic>
        <p:nvPicPr>
          <p:cNvPr id="627" name="Google Shape;627;p28"/>
          <p:cNvPicPr preferRelativeResize="0"/>
          <p:nvPr/>
        </p:nvPicPr>
        <p:blipFill rotWithShape="1">
          <a:blip r:embed="rId3">
            <a:alphaModFix/>
          </a:blip>
          <a:srcRect t="2258" b="1968"/>
          <a:stretch/>
        </p:blipFill>
        <p:spPr>
          <a:xfrm>
            <a:off x="2375647" y="2106706"/>
            <a:ext cx="6580094" cy="42134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9"/>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Validación de requerimientos</a:t>
            </a:r>
            <a:endParaRPr/>
          </a:p>
        </p:txBody>
      </p:sp>
      <p:sp>
        <p:nvSpPr>
          <p:cNvPr id="633" name="Google Shape;633;p2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200"/>
              </a:spcAft>
              <a:buSzPts val="4400"/>
              <a:buNone/>
            </a:pPr>
            <a:endParaRPr/>
          </a:p>
        </p:txBody>
      </p:sp>
      <p:sp>
        <p:nvSpPr>
          <p:cNvPr id="635" name="Google Shape;635;p2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24</a:t>
            </a:fld>
            <a:endParaRPr/>
          </a:p>
        </p:txBody>
      </p:sp>
      <p:pic>
        <p:nvPicPr>
          <p:cNvPr id="636" name="Google Shape;636;p29" descr="Papel reciclado"/>
          <p:cNvPicPr preferRelativeResize="0"/>
          <p:nvPr/>
        </p:nvPicPr>
        <p:blipFill rotWithShape="1">
          <a:blip r:embed="rId3">
            <a:alphaModFix/>
          </a:blip>
          <a:srcRect l="6010" t="5569" r="5572" b="6703"/>
          <a:stretch/>
        </p:blipFill>
        <p:spPr>
          <a:xfrm>
            <a:off x="6960100" y="332657"/>
            <a:ext cx="2497625" cy="2036899"/>
          </a:xfrm>
          <a:prstGeom prst="rect">
            <a:avLst/>
          </a:prstGeom>
          <a:solidFill>
            <a:srgbClr val="FF3F40"/>
          </a:solidFill>
          <a:ln>
            <a:noFill/>
          </a:ln>
        </p:spPr>
      </p:pic>
      <p:sp>
        <p:nvSpPr>
          <p:cNvPr id="637" name="Google Shape;637;p29"/>
          <p:cNvSpPr/>
          <p:nvPr/>
        </p:nvSpPr>
        <p:spPr>
          <a:xfrm>
            <a:off x="8734428" y="758952"/>
            <a:ext cx="723297" cy="739648"/>
          </a:xfrm>
          <a:prstGeom prst="ellipse">
            <a:avLst/>
          </a:prstGeom>
          <a:noFill/>
          <a:ln w="1905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Validación de requerimientos</a:t>
            </a:r>
            <a:endParaRPr/>
          </a:p>
        </p:txBody>
      </p:sp>
      <p:sp>
        <p:nvSpPr>
          <p:cNvPr id="643" name="Google Shape;643;p3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68580" lvl="0" indent="-68580" algn="l" rtl="0">
              <a:lnSpc>
                <a:spcPct val="90000"/>
              </a:lnSpc>
              <a:spcBef>
                <a:spcPts val="0"/>
              </a:spcBef>
              <a:spcAft>
                <a:spcPts val="0"/>
              </a:spcAft>
              <a:buSzPts val="2200"/>
              <a:buChar char=" "/>
            </a:pPr>
            <a:r>
              <a:rPr lang="es-ES" sz="2400">
                <a:solidFill>
                  <a:schemeClr val="dk1"/>
                </a:solidFill>
              </a:rPr>
              <a:t>Es el proceso de </a:t>
            </a:r>
            <a:r>
              <a:rPr lang="es-ES" sz="2400" i="1">
                <a:solidFill>
                  <a:schemeClr val="dk1"/>
                </a:solidFill>
              </a:rPr>
              <a:t>certificar la corrección del modelo de requerimientos contra las intenciones del usuario</a:t>
            </a:r>
            <a:r>
              <a:rPr lang="es-ES" sz="2400">
                <a:solidFill>
                  <a:schemeClr val="dk1"/>
                </a:solidFill>
              </a:rPr>
              <a:t>.</a:t>
            </a:r>
            <a:endParaRPr sz="2400"/>
          </a:p>
          <a:p>
            <a:pPr marL="68580" lvl="0" indent="-68580" algn="l" rtl="0">
              <a:lnSpc>
                <a:spcPct val="90000"/>
              </a:lnSpc>
              <a:spcBef>
                <a:spcPts val="1400"/>
              </a:spcBef>
              <a:spcAft>
                <a:spcPts val="0"/>
              </a:spcAft>
              <a:buSzPts val="2200"/>
              <a:buChar char=" "/>
            </a:pPr>
            <a:r>
              <a:rPr lang="es-ES" sz="2400">
                <a:solidFill>
                  <a:schemeClr val="dk1"/>
                </a:solidFill>
              </a:rPr>
              <a:t>Trata de </a:t>
            </a:r>
            <a:r>
              <a:rPr lang="es-ES" sz="2400" i="1">
                <a:solidFill>
                  <a:schemeClr val="dk1"/>
                </a:solidFill>
              </a:rPr>
              <a:t>mostrar que los requerimientos definidos son los que estipula el sistema. Se describe el ambiente en el que debe operar el sistema.</a:t>
            </a:r>
            <a:endParaRPr sz="2400"/>
          </a:p>
          <a:p>
            <a:pPr marL="68580" lvl="0" indent="-68580" algn="l" rtl="0">
              <a:lnSpc>
                <a:spcPct val="90000"/>
              </a:lnSpc>
              <a:spcBef>
                <a:spcPts val="1400"/>
              </a:spcBef>
              <a:spcAft>
                <a:spcPts val="200"/>
              </a:spcAft>
              <a:buSzPts val="2200"/>
              <a:buChar char=" "/>
            </a:pPr>
            <a:r>
              <a:rPr lang="es-ES" sz="2400">
                <a:solidFill>
                  <a:schemeClr val="dk1"/>
                </a:solidFill>
              </a:rPr>
              <a:t>Es importante, </a:t>
            </a:r>
            <a:r>
              <a:rPr lang="es-ES" sz="2400" i="1">
                <a:solidFill>
                  <a:schemeClr val="dk1"/>
                </a:solidFill>
              </a:rPr>
              <a:t>porque los errores en los requerimientos pueden conducir a grandes costos si se descubren más tarde</a:t>
            </a:r>
            <a:endParaRPr sz="2400"/>
          </a:p>
        </p:txBody>
      </p:sp>
      <p:sp>
        <p:nvSpPr>
          <p:cNvPr id="645" name="Google Shape;645;p3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body" idx="1"/>
          </p:nvPr>
        </p:nvSpPr>
        <p:spPr>
          <a:xfrm>
            <a:off x="1310298" y="1968530"/>
            <a:ext cx="8995345" cy="1624801"/>
          </a:xfrm>
          <a:prstGeom prst="rect">
            <a:avLst/>
          </a:prstGeom>
          <a:solidFill>
            <a:srgbClr val="C3C0C0"/>
          </a:solidFill>
          <a:ln>
            <a:noFill/>
          </a:ln>
        </p:spPr>
        <p:txBody>
          <a:bodyPr spcFirstLastPara="1" wrap="square" lIns="91425" tIns="45700" rIns="91425" bIns="45700" anchor="t" anchorCtr="0">
            <a:noAutofit/>
          </a:bodyPr>
          <a:lstStyle/>
          <a:p>
            <a:pPr marL="260604" lvl="1" indent="-257175" algn="l" rtl="0">
              <a:lnSpc>
                <a:spcPct val="85000"/>
              </a:lnSpc>
              <a:spcBef>
                <a:spcPts val="0"/>
              </a:spcBef>
              <a:spcAft>
                <a:spcPts val="0"/>
              </a:spcAft>
              <a:buSzPts val="2400"/>
              <a:buNone/>
            </a:pPr>
            <a:r>
              <a:rPr lang="es-ES" sz="2400" b="1"/>
              <a:t>Validación: </a:t>
            </a:r>
            <a:r>
              <a:rPr lang="es-ES" sz="2200"/>
              <a:t>Al final del desarrollo evaluar el software para asegurar que el software cumple los requerimientos</a:t>
            </a:r>
            <a:endParaRPr sz="2200"/>
          </a:p>
          <a:p>
            <a:pPr marL="411480" lvl="2" indent="-411480" algn="l" rtl="0">
              <a:lnSpc>
                <a:spcPct val="85000"/>
              </a:lnSpc>
              <a:spcBef>
                <a:spcPts val="450"/>
              </a:spcBef>
              <a:spcAft>
                <a:spcPts val="0"/>
              </a:spcAft>
              <a:buSzPts val="2400"/>
              <a:buNone/>
            </a:pPr>
            <a:endParaRPr sz="2400"/>
          </a:p>
          <a:p>
            <a:pPr marL="260604" lvl="1" indent="-257175" algn="l" rtl="0">
              <a:lnSpc>
                <a:spcPct val="85000"/>
              </a:lnSpc>
              <a:spcBef>
                <a:spcPts val="450"/>
              </a:spcBef>
              <a:spcAft>
                <a:spcPts val="0"/>
              </a:spcAft>
              <a:buSzPts val="2400"/>
              <a:buNone/>
            </a:pPr>
            <a:r>
              <a:rPr lang="es-ES" sz="2400" b="1"/>
              <a:t>Verificación:</a:t>
            </a:r>
            <a:r>
              <a:rPr lang="es-ES" sz="2400"/>
              <a:t> El software cumple los requerimientos correctamente</a:t>
            </a:r>
            <a:endParaRPr sz="2400"/>
          </a:p>
          <a:p>
            <a:pPr marL="411480" lvl="2" indent="-411480" algn="l" rtl="0">
              <a:lnSpc>
                <a:spcPct val="85000"/>
              </a:lnSpc>
              <a:spcBef>
                <a:spcPts val="450"/>
              </a:spcBef>
              <a:spcAft>
                <a:spcPts val="0"/>
              </a:spcAft>
              <a:buSzPts val="2400"/>
              <a:buNone/>
            </a:pPr>
            <a:endParaRPr sz="2400"/>
          </a:p>
          <a:p>
            <a:pPr marL="68580" lvl="0" indent="-68580" algn="l" rtl="0">
              <a:lnSpc>
                <a:spcPct val="85000"/>
              </a:lnSpc>
              <a:spcBef>
                <a:spcPts val="975"/>
              </a:spcBef>
              <a:spcAft>
                <a:spcPts val="0"/>
              </a:spcAft>
              <a:buSzPts val="2400"/>
              <a:buNone/>
            </a:pPr>
            <a:endParaRPr sz="2400"/>
          </a:p>
          <a:p>
            <a:pPr marL="68580" lvl="0" indent="-68580" algn="l" rtl="0">
              <a:lnSpc>
                <a:spcPct val="85000"/>
              </a:lnSpc>
              <a:spcBef>
                <a:spcPts val="975"/>
              </a:spcBef>
              <a:spcAft>
                <a:spcPts val="0"/>
              </a:spcAft>
              <a:buSzPts val="2400"/>
              <a:buNone/>
            </a:pPr>
            <a:endParaRPr sz="2400"/>
          </a:p>
        </p:txBody>
      </p:sp>
      <p:sp>
        <p:nvSpPr>
          <p:cNvPr id="655" name="Google Shape;655;p3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26</a:t>
            </a:fld>
            <a:endParaRPr/>
          </a:p>
        </p:txBody>
      </p:sp>
      <p:sp>
        <p:nvSpPr>
          <p:cNvPr id="652" name="Google Shape;652;p31"/>
          <p:cNvSpPr txBox="1"/>
          <p:nvPr/>
        </p:nvSpPr>
        <p:spPr>
          <a:xfrm>
            <a:off x="1310298" y="523971"/>
            <a:ext cx="7632843" cy="1273283"/>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None/>
            </a:pPr>
            <a:r>
              <a:rPr lang="es-ES" sz="4400" b="1" i="0" u="none" strike="noStrike" cap="none">
                <a:solidFill>
                  <a:schemeClr val="accent1"/>
                </a:solidFill>
                <a:latin typeface="Calibri"/>
                <a:ea typeface="Calibri"/>
                <a:cs typeface="Calibri"/>
                <a:sym typeface="Calibri"/>
              </a:rPr>
              <a:t>Validación de  requerimientos</a:t>
            </a:r>
            <a:endParaRPr sz="4400" b="1" i="0" u="none" strike="noStrike" cap="none">
              <a:solidFill>
                <a:schemeClr val="accent1"/>
              </a:solidFill>
              <a:latin typeface="Calibri"/>
              <a:ea typeface="Calibri"/>
              <a:cs typeface="Calibri"/>
              <a:sym typeface="Calibri"/>
            </a:endParaRPr>
          </a:p>
        </p:txBody>
      </p:sp>
      <p:sp>
        <p:nvSpPr>
          <p:cNvPr id="653" name="Google Shape;653;p31"/>
          <p:cNvSpPr/>
          <p:nvPr/>
        </p:nvSpPr>
        <p:spPr>
          <a:xfrm>
            <a:off x="1443316" y="4401248"/>
            <a:ext cx="10183907" cy="1569660"/>
          </a:xfrm>
          <a:prstGeom prst="rect">
            <a:avLst/>
          </a:prstGeom>
          <a:noFill/>
          <a:ln>
            <a:noFill/>
          </a:ln>
        </p:spPr>
        <p:txBody>
          <a:bodyPr spcFirstLastPara="1" wrap="square" lIns="91425" tIns="45700" rIns="91425" bIns="45700" anchor="t" anchorCtr="0">
            <a:spAutoFit/>
          </a:bodyPr>
          <a:lstStyle/>
          <a:p>
            <a:pPr marL="68580" marR="0" lvl="0" indent="-68580"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Sobre estas definiciones:</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La validación sólo se puede hacer con la activa participación del usuario</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Validación: hacer el software correcto</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Verificación: hacer el software correctamente</a:t>
            </a:r>
            <a:endParaRPr/>
          </a:p>
        </p:txBody>
      </p:sp>
      <p:sp>
        <p:nvSpPr>
          <p:cNvPr id="654" name="Google Shape;654;p31"/>
          <p:cNvSpPr/>
          <p:nvPr/>
        </p:nvSpPr>
        <p:spPr>
          <a:xfrm>
            <a:off x="9386046" y="1077567"/>
            <a:ext cx="2330824" cy="612648"/>
          </a:xfrm>
          <a:prstGeom prst="wedgeRoundRectCallout">
            <a:avLst>
              <a:gd name="adj1" fmla="val -90253"/>
              <a:gd name="adj2" fmla="val 96155"/>
              <a:gd name="adj3" fmla="val 16667"/>
            </a:avLst>
          </a:prstGeom>
          <a:solidFill>
            <a:srgbClr val="F67BA5"/>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600" b="0" i="0" u="none" strike="noStrike" cap="none">
                <a:solidFill>
                  <a:schemeClr val="dk1"/>
                </a:solidFill>
                <a:latin typeface="Arial"/>
                <a:ea typeface="Arial"/>
                <a:cs typeface="Arial"/>
                <a:sym typeface="Arial"/>
              </a:rPr>
              <a:t>Definición de la IEEE</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2"/>
          <p:cNvSpPr txBox="1">
            <a:spLocks noGrp="1"/>
          </p:cNvSpPr>
          <p:nvPr>
            <p:ph type="title"/>
          </p:nvPr>
        </p:nvSpPr>
        <p:spPr>
          <a:xfrm>
            <a:off x="1097280" y="286603"/>
            <a:ext cx="10058400" cy="11567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s-ES" b="1"/>
              <a:t>Validación de requerimientos</a:t>
            </a:r>
            <a:endParaRPr/>
          </a:p>
        </p:txBody>
      </p:sp>
      <p:sp>
        <p:nvSpPr>
          <p:cNvPr id="661" name="Google Shape;661;p3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14300" lvl="0" indent="-114300" algn="l" rtl="0">
              <a:lnSpc>
                <a:spcPct val="90000"/>
              </a:lnSpc>
              <a:spcBef>
                <a:spcPts val="0"/>
              </a:spcBef>
              <a:spcAft>
                <a:spcPts val="0"/>
              </a:spcAft>
              <a:buSzPts val="2000"/>
              <a:buChar char=" "/>
            </a:pPr>
            <a:r>
              <a:rPr lang="es-ES" sz="2000" b="1" i="1">
                <a:solidFill>
                  <a:schemeClr val="dk1"/>
                </a:solidFill>
              </a:rPr>
              <a:t>¿Es suficiente validar después del desarrollo del software?</a:t>
            </a:r>
            <a:endParaRPr/>
          </a:p>
          <a:p>
            <a:pPr marL="346329" lvl="1" indent="-342900" algn="l" rtl="0">
              <a:lnSpc>
                <a:spcPct val="90000"/>
              </a:lnSpc>
              <a:spcBef>
                <a:spcPts val="400"/>
              </a:spcBef>
              <a:spcAft>
                <a:spcPts val="0"/>
              </a:spcAft>
              <a:buClr>
                <a:schemeClr val="dk1"/>
              </a:buClr>
              <a:buSzPts val="2200"/>
              <a:buFont typeface="Arial"/>
              <a:buChar char="•"/>
            </a:pPr>
            <a:r>
              <a:rPr lang="es-ES" sz="2200">
                <a:solidFill>
                  <a:schemeClr val="dk1"/>
                </a:solidFill>
              </a:rPr>
              <a:t>La evidencia estadística dice que NO</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Cuanto más tarde se detecta, más cuesta corregir (Boehm)</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Bola de nieve de defectos</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Validar en la fase de especificación de requerimientos puede ayudar a evitar costosas correcciones después del desarrollo</a:t>
            </a:r>
            <a:endParaRPr/>
          </a:p>
          <a:p>
            <a:pPr marL="68580" lvl="0" indent="-68580" algn="l" rtl="0">
              <a:lnSpc>
                <a:spcPct val="90000"/>
              </a:lnSpc>
              <a:spcBef>
                <a:spcPts val="1600"/>
              </a:spcBef>
              <a:spcAft>
                <a:spcPts val="0"/>
              </a:spcAft>
              <a:buSzPts val="2000"/>
              <a:buChar char=" "/>
            </a:pPr>
            <a:r>
              <a:rPr lang="es-ES" sz="2000" b="1" i="1">
                <a:solidFill>
                  <a:schemeClr val="dk1"/>
                </a:solidFill>
              </a:rPr>
              <a:t>¿Contra qué se verifican los requerimientos?</a:t>
            </a:r>
            <a:endParaRPr/>
          </a:p>
          <a:p>
            <a:pPr marL="346329" lvl="1" indent="-342900" algn="l" rtl="0">
              <a:lnSpc>
                <a:spcPct val="90000"/>
              </a:lnSpc>
              <a:spcBef>
                <a:spcPts val="400"/>
              </a:spcBef>
              <a:spcAft>
                <a:spcPts val="0"/>
              </a:spcAft>
              <a:buClr>
                <a:schemeClr val="dk1"/>
              </a:buClr>
              <a:buSzPts val="2200"/>
              <a:buFont typeface="Arial"/>
              <a:buChar char="•"/>
            </a:pPr>
            <a:r>
              <a:rPr lang="es-ES" sz="2200">
                <a:solidFill>
                  <a:schemeClr val="dk1"/>
                </a:solidFill>
              </a:rPr>
              <a:t>No existen “los requerimientos de los requerimientos”</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No puede probarse formalmente que un Modelo de Requerimientos es correcto. Puede alcanzarse una convicción de que la solución especificada en el modelo de requerimientos es el correcto para el usuario.</a:t>
            </a:r>
            <a:endParaRPr/>
          </a:p>
          <a:p>
            <a:pPr marL="68580" lvl="0" indent="0" algn="l" rtl="0">
              <a:lnSpc>
                <a:spcPct val="90000"/>
              </a:lnSpc>
              <a:spcBef>
                <a:spcPts val="1600"/>
              </a:spcBef>
              <a:spcAft>
                <a:spcPts val="200"/>
              </a:spcAft>
              <a:buSzPts val="2400"/>
              <a:buNone/>
            </a:pPr>
            <a:endParaRPr sz="2400">
              <a:solidFill>
                <a:schemeClr val="dk1"/>
              </a:solidFill>
            </a:endParaRPr>
          </a:p>
        </p:txBody>
      </p:sp>
      <p:sp>
        <p:nvSpPr>
          <p:cNvPr id="663" name="Google Shape;663;p3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Validación de requerimientos</a:t>
            </a:r>
            <a:endParaRPr/>
          </a:p>
        </p:txBody>
      </p:sp>
      <p:sp>
        <p:nvSpPr>
          <p:cNvPr id="669" name="Google Shape;66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800"/>
              <a:buChar char=" "/>
            </a:pPr>
            <a:r>
              <a:rPr lang="es-ES" sz="2800" i="1">
                <a:solidFill>
                  <a:schemeClr val="dk1"/>
                </a:solidFill>
              </a:rPr>
              <a:t>Comprenden</a:t>
            </a:r>
            <a:endParaRPr/>
          </a:p>
          <a:p>
            <a:pPr marL="346329" lvl="1" indent="-342900" algn="l" rtl="0">
              <a:lnSpc>
                <a:spcPct val="90000"/>
              </a:lnSpc>
              <a:spcBef>
                <a:spcPts val="400"/>
              </a:spcBef>
              <a:spcAft>
                <a:spcPts val="0"/>
              </a:spcAft>
              <a:buClr>
                <a:schemeClr val="dk1"/>
              </a:buClr>
              <a:buSzPts val="2200"/>
              <a:buFont typeface="Noto Sans Symbols"/>
              <a:buChar char="▪"/>
            </a:pPr>
            <a:r>
              <a:rPr lang="es-ES" sz="2200">
                <a:solidFill>
                  <a:schemeClr val="dk1"/>
                </a:solidFill>
              </a:rPr>
              <a:t>Verificaciones de validez (para todos los usuarios)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consistencia (sin contradicciones)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completitud (todos los requerimientos)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realismo (se pueden implementar)</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Verificabilidad (se puede diseñar conjunto de pruebas)</a:t>
            </a:r>
            <a:endParaRPr/>
          </a:p>
          <a:p>
            <a:pPr marL="68580" lvl="0" indent="0" algn="l" rtl="0">
              <a:lnSpc>
                <a:spcPct val="90000"/>
              </a:lnSpc>
              <a:spcBef>
                <a:spcPts val="1600"/>
              </a:spcBef>
              <a:spcAft>
                <a:spcPts val="200"/>
              </a:spcAft>
              <a:buSzPts val="2400"/>
              <a:buNone/>
            </a:pPr>
            <a:endParaRPr sz="2400">
              <a:solidFill>
                <a:schemeClr val="dk1"/>
              </a:solidFill>
            </a:endParaRPr>
          </a:p>
        </p:txBody>
      </p:sp>
      <p:sp>
        <p:nvSpPr>
          <p:cNvPr id="671" name="Google Shape;671;p3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28</a:t>
            </a:f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Técnicas de validación </a:t>
            </a:r>
            <a:br>
              <a:rPr lang="es-ES" sz="4400" b="1"/>
            </a:br>
            <a:endParaRPr sz="4400" b="1"/>
          </a:p>
        </p:txBody>
      </p:sp>
      <p:sp>
        <p:nvSpPr>
          <p:cNvPr id="677" name="Google Shape;677;p34"/>
          <p:cNvSpPr txBox="1">
            <a:spLocks noGrp="1"/>
          </p:cNvSpPr>
          <p:nvPr>
            <p:ph type="body" idx="1"/>
          </p:nvPr>
        </p:nvSpPr>
        <p:spPr>
          <a:xfrm>
            <a:off x="1154083" y="1818840"/>
            <a:ext cx="10058400" cy="4023360"/>
          </a:xfrm>
          <a:prstGeom prst="rect">
            <a:avLst/>
          </a:prstGeom>
          <a:noFill/>
          <a:ln>
            <a:noFill/>
          </a:ln>
        </p:spPr>
        <p:txBody>
          <a:bodyPr spcFirstLastPara="1" wrap="square" lIns="91425" tIns="45700" rIns="91425" bIns="45700" anchor="t" anchorCtr="0">
            <a:noAutofit/>
          </a:bodyPr>
          <a:lstStyle/>
          <a:p>
            <a:pPr marL="260604" lvl="1" indent="-257175" algn="l" rtl="0">
              <a:lnSpc>
                <a:spcPct val="90000"/>
              </a:lnSpc>
              <a:spcBef>
                <a:spcPts val="200"/>
              </a:spcBef>
              <a:spcAft>
                <a:spcPts val="0"/>
              </a:spcAft>
              <a:buClr>
                <a:schemeClr val="dk1"/>
              </a:buClr>
              <a:buSzPts val="2400"/>
              <a:buNone/>
            </a:pPr>
            <a:r>
              <a:rPr lang="es-ES" sz="2400">
                <a:solidFill>
                  <a:schemeClr val="dk1"/>
                </a:solidFill>
              </a:rPr>
              <a:t>Pueden ser manuales o automatizadas</a:t>
            </a:r>
            <a:endParaRPr sz="2400"/>
          </a:p>
          <a:p>
            <a:pPr marL="460629" lvl="1" indent="-457200" algn="l" rtl="0">
              <a:lnSpc>
                <a:spcPct val="90000"/>
              </a:lnSpc>
              <a:spcBef>
                <a:spcPts val="600"/>
              </a:spcBef>
              <a:spcAft>
                <a:spcPts val="0"/>
              </a:spcAft>
              <a:buClr>
                <a:schemeClr val="dk1"/>
              </a:buClr>
              <a:buSzPts val="2400"/>
              <a:buFont typeface="Noto Sans Symbols"/>
              <a:buChar char="▪"/>
            </a:pPr>
            <a:r>
              <a:rPr lang="es-ES" sz="2400">
                <a:solidFill>
                  <a:schemeClr val="dk1"/>
                </a:solidFill>
              </a:rPr>
              <a:t>Revisiones de requerimientos (formales o informales)</a:t>
            </a:r>
            <a:endParaRPr sz="2400"/>
          </a:p>
          <a:p>
            <a:pPr marL="594360" lvl="3" indent="-411480" algn="l" rtl="0">
              <a:lnSpc>
                <a:spcPct val="90000"/>
              </a:lnSpc>
              <a:spcBef>
                <a:spcPts val="600"/>
              </a:spcBef>
              <a:spcAft>
                <a:spcPts val="0"/>
              </a:spcAft>
              <a:buClr>
                <a:schemeClr val="dk1"/>
              </a:buClr>
              <a:buSzPts val="2400"/>
              <a:buChar char="◦"/>
            </a:pPr>
            <a:r>
              <a:rPr lang="es-ES" sz="2400">
                <a:solidFill>
                  <a:schemeClr val="dk1"/>
                </a:solidFill>
              </a:rPr>
              <a:t>Informales : Los desarrolladores deben tratar los requerimientos con tantos stakeholders como sea posible. </a:t>
            </a:r>
            <a:endParaRPr sz="2400"/>
          </a:p>
          <a:p>
            <a:pPr marL="594360" lvl="3" indent="-411480" algn="l" rtl="0">
              <a:lnSpc>
                <a:spcPct val="90000"/>
              </a:lnSpc>
              <a:spcBef>
                <a:spcPts val="600"/>
              </a:spcBef>
              <a:spcAft>
                <a:spcPts val="0"/>
              </a:spcAft>
              <a:buClr>
                <a:schemeClr val="dk1"/>
              </a:buClr>
              <a:buSzPts val="2400"/>
              <a:buChar char="◦"/>
            </a:pPr>
            <a:r>
              <a:rPr lang="es-ES" sz="2400">
                <a:solidFill>
                  <a:schemeClr val="dk1"/>
                </a:solidFill>
              </a:rPr>
              <a:t>Formal : El equipo de desarrollo debe conducir al cliente, explicándole las implicaciones de cada requerimiento</a:t>
            </a:r>
            <a:endParaRPr sz="2400"/>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Antes de una revisión formal, es conveniente realizar una revisión informal.</a:t>
            </a:r>
            <a:endParaRPr sz="2400"/>
          </a:p>
          <a:p>
            <a:pPr marL="260604" lvl="1" indent="-187325" algn="l" rtl="0">
              <a:lnSpc>
                <a:spcPct val="90000"/>
              </a:lnSpc>
              <a:spcBef>
                <a:spcPts val="600"/>
              </a:spcBef>
              <a:spcAft>
                <a:spcPts val="0"/>
              </a:spcAft>
              <a:buSzPts val="1100"/>
              <a:buNone/>
            </a:pPr>
            <a:endParaRPr sz="2400">
              <a:solidFill>
                <a:schemeClr val="dk1"/>
              </a:solidFill>
            </a:endParaRPr>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Construcción de prototipos</a:t>
            </a:r>
            <a:endParaRPr sz="2400"/>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Generación de casos de prueba</a:t>
            </a:r>
            <a:endParaRPr sz="2400"/>
          </a:p>
          <a:p>
            <a:pPr marL="68580" lvl="0" indent="0" algn="l" rtl="0">
              <a:lnSpc>
                <a:spcPct val="90000"/>
              </a:lnSpc>
              <a:spcBef>
                <a:spcPts val="1600"/>
              </a:spcBef>
              <a:spcAft>
                <a:spcPts val="200"/>
              </a:spcAft>
              <a:buSzPts val="2400"/>
              <a:buNone/>
            </a:pPr>
            <a:endParaRPr sz="2400">
              <a:solidFill>
                <a:schemeClr val="dk1"/>
              </a:solidFill>
            </a:endParaRPr>
          </a:p>
        </p:txBody>
      </p:sp>
      <p:sp>
        <p:nvSpPr>
          <p:cNvPr id="679" name="Google Shape;679;p3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¿Qué es un proceso de software?</a:t>
            </a:r>
            <a:endParaRPr sz="4400" b="1"/>
          </a:p>
        </p:txBody>
      </p:sp>
      <p:sp>
        <p:nvSpPr>
          <p:cNvPr id="420" name="Google Shape;420;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solidFill>
                  <a:schemeClr val="dk1"/>
                </a:solidFill>
              </a:rPr>
              <a:t>Es un conjunto de actividades y resultados asociados  que producen un producto de software.</a:t>
            </a:r>
            <a:endParaRPr/>
          </a:p>
          <a:p>
            <a:pPr marL="68580" lvl="0" indent="0" algn="l" rtl="0">
              <a:lnSpc>
                <a:spcPct val="85000"/>
              </a:lnSpc>
              <a:spcBef>
                <a:spcPts val="975"/>
              </a:spcBef>
              <a:spcAft>
                <a:spcPts val="0"/>
              </a:spcAft>
              <a:buSzPts val="1800"/>
              <a:buNone/>
            </a:pPr>
            <a:endParaRPr>
              <a:solidFill>
                <a:schemeClr val="dk1"/>
              </a:solidFill>
            </a:endParaRPr>
          </a:p>
        </p:txBody>
      </p:sp>
      <p:sp>
        <p:nvSpPr>
          <p:cNvPr id="422" name="Google Shape;422;p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a:t>
            </a:fld>
            <a:endParaRPr/>
          </a:p>
        </p:txBody>
      </p:sp>
      <p:sp>
        <p:nvSpPr>
          <p:cNvPr id="423" name="Google Shape;423;p2"/>
          <p:cNvSpPr/>
          <p:nvPr/>
        </p:nvSpPr>
        <p:spPr>
          <a:xfrm>
            <a:off x="4863684" y="5445224"/>
            <a:ext cx="152196" cy="216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4" name="Google Shape;424;p2"/>
          <p:cNvSpPr/>
          <p:nvPr/>
        </p:nvSpPr>
        <p:spPr>
          <a:xfrm>
            <a:off x="8040216" y="5517232"/>
            <a:ext cx="15219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5" name="Google Shape;425;p2" descr="AMFE y los tipos de errores | PDCA Home"/>
          <p:cNvPicPr preferRelativeResize="0"/>
          <p:nvPr/>
        </p:nvPicPr>
        <p:blipFill rotWithShape="1">
          <a:blip r:embed="rId3">
            <a:alphaModFix/>
          </a:blip>
          <a:srcRect/>
          <a:stretch/>
        </p:blipFill>
        <p:spPr>
          <a:xfrm>
            <a:off x="1097280" y="1888806"/>
            <a:ext cx="9283482" cy="3024336"/>
          </a:xfrm>
          <a:prstGeom prst="rect">
            <a:avLst/>
          </a:prstGeom>
          <a:noFill/>
          <a:ln>
            <a:noFill/>
          </a:ln>
        </p:spPr>
      </p:pic>
      <p:pic>
        <p:nvPicPr>
          <p:cNvPr id="426" name="Google Shape;426;p2" descr="http://blog.utm.edu.ec/maricelapinargote/files/2009/10/proceso-del-software1.png"/>
          <p:cNvPicPr preferRelativeResize="0"/>
          <p:nvPr/>
        </p:nvPicPr>
        <p:blipFill rotWithShape="1">
          <a:blip r:embed="rId4">
            <a:alphaModFix/>
          </a:blip>
          <a:srcRect l="3046" t="32594" r="-7644" b="405"/>
          <a:stretch/>
        </p:blipFill>
        <p:spPr>
          <a:xfrm>
            <a:off x="2657772" y="3068960"/>
            <a:ext cx="6539835" cy="31323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25"/>
                                        </p:tgtEl>
                                      </p:cBhvr>
                                    </p:animEffect>
                                    <p:set>
                                      <p:cBhvr>
                                        <p:cTn id="7" dur="1" fill="hold">
                                          <p:stCondLst>
                                            <p:cond delay="500"/>
                                          </p:stCondLst>
                                        </p:cTn>
                                        <p:tgtEl>
                                          <p:spTgt spid="4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5"/>
          <p:cNvSpPr txBox="1">
            <a:spLocks noGrp="1"/>
          </p:cNvSpPr>
          <p:nvPr>
            <p:ph type="title"/>
          </p:nvPr>
        </p:nvSpPr>
        <p:spPr>
          <a:xfrm>
            <a:off x="979516" y="5636827"/>
            <a:ext cx="10113645" cy="822960"/>
          </a:xfrm>
        </p:spPr>
        <p:txBody>
          <a:bodyPr spcFirstLastPara="1" wrap="square" lIns="91425" tIns="45700" rIns="91425" bIns="45700" anchor="b" anchorCtr="0">
            <a:noAutofit/>
          </a:bodyPr>
          <a:lstStyle/>
          <a:p>
            <a:pPr marL="0" lvl="0" indent="0" rtl="0">
              <a:spcBef>
                <a:spcPts val="0"/>
              </a:spcBef>
              <a:spcAft>
                <a:spcPts val="0"/>
              </a:spcAft>
              <a:buClr>
                <a:srgbClr val="262626"/>
              </a:buClr>
              <a:buSzPct val="100000"/>
              <a:buFont typeface="Calibri"/>
              <a:buNone/>
            </a:pPr>
            <a:r>
              <a:rPr lang="es-ES" sz="3200" b="1" dirty="0"/>
              <a:t>Técnicas de Especificación de Requerimientos de software</a:t>
            </a:r>
            <a:br>
              <a:rPr lang="es-ES" sz="3200" b="1" dirty="0"/>
            </a:br>
            <a:endParaRPr lang="es-ES" sz="3200" dirty="0"/>
          </a:p>
        </p:txBody>
      </p:sp>
      <p:sp>
        <p:nvSpPr>
          <p:cNvPr id="687" name="Google Shape;687;p35"/>
          <p:cNvSpPr txBox="1">
            <a:spLocks noGrp="1"/>
          </p:cNvSpPr>
          <p:nvPr>
            <p:ph type="sldNum" idx="12"/>
          </p:nvPr>
        </p:nvSpPr>
        <p:spPr>
          <a:xfrm>
            <a:off x="9900459" y="6459787"/>
            <a:ext cx="1312025" cy="365125"/>
          </a:xfrm>
        </p:spPr>
        <p:txBody>
          <a:bodyPr spcFirstLastPara="1" wrap="square" lIns="91425" tIns="45700" rIns="91425" bIns="45700" anchor="ctr" anchorCtr="0">
            <a:normAutofit/>
          </a:bodyPr>
          <a:lstStyle/>
          <a:p>
            <a:pPr marL="0" lvl="0" indent="0" rtl="0">
              <a:spcBef>
                <a:spcPts val="0"/>
              </a:spcBef>
              <a:spcAft>
                <a:spcPts val="600"/>
              </a:spcAft>
              <a:buNone/>
            </a:pPr>
            <a:fld id="{00000000-1234-1234-1234-123412341234}" type="slidenum">
              <a:rPr lang="es-ES"/>
              <a:pPr marL="0" lvl="0" indent="0" rtl="0">
                <a:spcBef>
                  <a:spcPts val="0"/>
                </a:spcBef>
                <a:spcAft>
                  <a:spcPts val="600"/>
                </a:spcAft>
                <a:buNone/>
              </a:pPr>
              <a:t>30</a:t>
            </a:fld>
            <a:endParaRPr lang="es-AR"/>
          </a:p>
        </p:txBody>
      </p:sp>
      <p:pic>
        <p:nvPicPr>
          <p:cNvPr id="5" name="Imagen 4" descr="Ilustración de personas que hacen trabajo en equipo">
            <a:extLst>
              <a:ext uri="{FF2B5EF4-FFF2-40B4-BE49-F238E27FC236}">
                <a16:creationId xmlns:a16="http://schemas.microsoft.com/office/drawing/2014/main" id="{AB4D7C56-D953-F138-A38F-EE5C68E33378}"/>
              </a:ext>
            </a:extLst>
          </p:cNvPr>
          <p:cNvPicPr>
            <a:picLocks noChangeAspect="1"/>
          </p:cNvPicPr>
          <p:nvPr/>
        </p:nvPicPr>
        <p:blipFill>
          <a:blip r:embed="rId3"/>
          <a:stretch>
            <a:fillRect/>
          </a:stretch>
        </p:blipFill>
        <p:spPr>
          <a:xfrm>
            <a:off x="0" y="1"/>
            <a:ext cx="12192000" cy="4931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Técnicas de Especificación de Requerimientos</a:t>
            </a:r>
            <a:endParaRPr sz="4000" b="1"/>
          </a:p>
        </p:txBody>
      </p:sp>
      <p:sp>
        <p:nvSpPr>
          <p:cNvPr id="693" name="Google Shape;693;p3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37821" lvl="0" indent="-337821" algn="l" rtl="0">
              <a:lnSpc>
                <a:spcPct val="85000"/>
              </a:lnSpc>
              <a:spcBef>
                <a:spcPts val="0"/>
              </a:spcBef>
              <a:spcAft>
                <a:spcPts val="0"/>
              </a:spcAft>
              <a:buSzPts val="3200"/>
              <a:buFont typeface="Noto Sans Symbols"/>
              <a:buChar char="▪"/>
            </a:pPr>
            <a:r>
              <a:rPr lang="es-ES" sz="3200"/>
              <a:t>Estáticas</a:t>
            </a:r>
            <a:endParaRPr/>
          </a:p>
          <a:p>
            <a:pPr marL="260604" lvl="1" indent="-257175" algn="l" rtl="0">
              <a:lnSpc>
                <a:spcPct val="85000"/>
              </a:lnSpc>
              <a:spcBef>
                <a:spcPts val="450"/>
              </a:spcBef>
              <a:spcAft>
                <a:spcPts val="0"/>
              </a:spcAft>
              <a:buClr>
                <a:srgbClr val="262626"/>
              </a:buClr>
              <a:buSzPts val="2400"/>
              <a:buChar char=" "/>
            </a:pPr>
            <a:r>
              <a:rPr lang="es-ES" sz="2400"/>
              <a:t>Se describe el sistema a través de las </a:t>
            </a:r>
            <a:r>
              <a:rPr lang="es-ES" sz="2400" i="1"/>
              <a:t>entidades u objetos, sus atributos y sus relaciones con otros. No describe cómo las relaciones cambian con el tiempo</a:t>
            </a:r>
            <a:r>
              <a:rPr lang="es-ES" sz="2400"/>
              <a:t>. </a:t>
            </a:r>
            <a:endParaRPr/>
          </a:p>
          <a:p>
            <a:pPr marL="260604" lvl="1" indent="-257175" algn="l" rtl="0">
              <a:lnSpc>
                <a:spcPct val="85000"/>
              </a:lnSpc>
              <a:spcBef>
                <a:spcPts val="450"/>
              </a:spcBef>
              <a:spcAft>
                <a:spcPts val="0"/>
              </a:spcAft>
              <a:buClr>
                <a:srgbClr val="262626"/>
              </a:buClr>
              <a:buSzPts val="2400"/>
              <a:buChar char=" "/>
            </a:pPr>
            <a:r>
              <a:rPr lang="es-ES" sz="2400"/>
              <a:t>Cuando el tiempo no es un factor mayor en la operación del sistema, es una descripción útil y adecuada.</a:t>
            </a:r>
            <a:endParaRPr/>
          </a:p>
          <a:p>
            <a:pPr marL="260604" lvl="1" indent="-116204"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Referencia indirecta, Relaciones de recurrencia, Definición axiomática, Expresiones regulares, Abstracciones de datos, entre otr</a:t>
            </a:r>
            <a:r>
              <a:rPr lang="es-ES" sz="2800"/>
              <a:t>as.</a:t>
            </a:r>
            <a:endParaRPr/>
          </a:p>
          <a:p>
            <a:pPr marL="68580" lvl="0" indent="0" algn="l" rtl="0">
              <a:lnSpc>
                <a:spcPct val="85000"/>
              </a:lnSpc>
              <a:spcBef>
                <a:spcPts val="975"/>
              </a:spcBef>
              <a:spcAft>
                <a:spcPts val="0"/>
              </a:spcAft>
              <a:buSzPts val="2400"/>
              <a:buNone/>
            </a:pPr>
            <a:endParaRPr sz="2400"/>
          </a:p>
        </p:txBody>
      </p:sp>
      <p:sp>
        <p:nvSpPr>
          <p:cNvPr id="695" name="Google Shape;695;p3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31</a:t>
            </a:fld>
            <a:endParaRP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Técnicas de Especificación de Requerimientos</a:t>
            </a:r>
            <a:endParaRPr sz="4400" b="1"/>
          </a:p>
        </p:txBody>
      </p:sp>
      <p:sp>
        <p:nvSpPr>
          <p:cNvPr id="701" name="Google Shape;701;p3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22580" lvl="0" indent="-322580" algn="l" rtl="0">
              <a:lnSpc>
                <a:spcPct val="85000"/>
              </a:lnSpc>
              <a:spcBef>
                <a:spcPts val="0"/>
              </a:spcBef>
              <a:spcAft>
                <a:spcPts val="0"/>
              </a:spcAft>
              <a:buSzPts val="3200"/>
              <a:buFont typeface="Noto Sans Symbols"/>
              <a:buChar char="▪"/>
            </a:pPr>
            <a:r>
              <a:rPr lang="es-ES" sz="3200"/>
              <a:t>Dinámicas</a:t>
            </a:r>
            <a:endParaRPr/>
          </a:p>
          <a:p>
            <a:pPr marL="260604" lvl="1" indent="-257175" algn="l" rtl="0">
              <a:lnSpc>
                <a:spcPct val="85000"/>
              </a:lnSpc>
              <a:spcBef>
                <a:spcPts val="450"/>
              </a:spcBef>
              <a:spcAft>
                <a:spcPts val="0"/>
              </a:spcAft>
              <a:buClr>
                <a:srgbClr val="262626"/>
              </a:buClr>
              <a:buSzPts val="2400"/>
              <a:buChar char=" "/>
            </a:pPr>
            <a:r>
              <a:rPr lang="es-ES" sz="2400"/>
              <a:t>Se considera un sistema en función de los cambios que ocurren a lo largo del tiempo.</a:t>
            </a:r>
            <a:endParaRPr/>
          </a:p>
          <a:p>
            <a:pPr marL="260604" lvl="1" indent="-257175" algn="l" rtl="0">
              <a:lnSpc>
                <a:spcPct val="85000"/>
              </a:lnSpc>
              <a:spcBef>
                <a:spcPts val="450"/>
              </a:spcBef>
              <a:spcAft>
                <a:spcPts val="0"/>
              </a:spcAft>
              <a:buClr>
                <a:srgbClr val="262626"/>
              </a:buClr>
              <a:buSzPts val="2400"/>
              <a:buChar char=" "/>
            </a:pPr>
            <a:r>
              <a:rPr lang="es-ES" sz="2400"/>
              <a:t>Se considera que el sistema está en un estado particular hasta que un estímulo lo obliga a cambiar su estado.</a:t>
            </a:r>
            <a:endParaRPr/>
          </a:p>
          <a:p>
            <a:pPr marL="260604" lvl="1" indent="-104775"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Tablas de decisión,  Diagramas de transición de estados, Tablas de transición de estados, Diagramas de persianas, Diagramas de transición extendidos, Redes de Petri, entre otras.</a:t>
            </a:r>
            <a:endParaRPr/>
          </a:p>
          <a:p>
            <a:pPr marL="68580" lvl="0" indent="0" algn="l" rtl="0">
              <a:lnSpc>
                <a:spcPct val="85000"/>
              </a:lnSpc>
              <a:spcBef>
                <a:spcPts val="975"/>
              </a:spcBef>
              <a:spcAft>
                <a:spcPts val="0"/>
              </a:spcAft>
              <a:buSzPts val="2400"/>
              <a:buNone/>
            </a:pPr>
            <a:endParaRPr sz="2400"/>
          </a:p>
        </p:txBody>
      </p:sp>
      <p:sp>
        <p:nvSpPr>
          <p:cNvPr id="703" name="Google Shape;703;p3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32</a:t>
            </a:fld>
            <a:endParaRP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11" name="Google Shape;711;p3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solidFill>
                  <a:srgbClr val="C00000"/>
                </a:solidFill>
              </a:rPr>
              <a:t>33</a:t>
            </a:fld>
            <a:endParaRPr>
              <a:solidFill>
                <a:srgbClr val="C00000"/>
              </a:solidFill>
            </a:endParaRPr>
          </a:p>
        </p:txBody>
      </p:sp>
      <p:sp>
        <p:nvSpPr>
          <p:cNvPr id="708" name="Google Shape;708;p38"/>
          <p:cNvSpPr txBox="1">
            <a:spLocks noGrp="1"/>
          </p:cNvSpPr>
          <p:nvPr>
            <p:ph type="title" idx="4294967295"/>
          </p:nvPr>
        </p:nvSpPr>
        <p:spPr>
          <a:xfrm>
            <a:off x="2133600" y="758825"/>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ct val="100000"/>
              <a:buFont typeface="Calibri"/>
              <a:buNone/>
            </a:pPr>
            <a:r>
              <a:rPr lang="es-ES" b="1" dirty="0"/>
              <a:t>Técnicas de Especificación de Requerimientos</a:t>
            </a:r>
            <a:r>
              <a:rPr lang="es-ES" dirty="0"/>
              <a:t/>
            </a:r>
            <a:br>
              <a:rPr lang="es-ES" dirty="0"/>
            </a:br>
            <a:endParaRPr dirty="0"/>
          </a:p>
        </p:txBody>
      </p:sp>
      <p:sp>
        <p:nvSpPr>
          <p:cNvPr id="709" name="Google Shape;709;p38"/>
          <p:cNvSpPr txBox="1">
            <a:spLocks noGrp="1"/>
          </p:cNvSpPr>
          <p:nvPr>
            <p:ph type="body" idx="4294967295"/>
          </p:nvPr>
        </p:nvSpPr>
        <p:spPr>
          <a:xfrm>
            <a:off x="2133600" y="4452938"/>
            <a:ext cx="100584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200"/>
              </a:spcAft>
              <a:buSzPts val="3600"/>
              <a:buNone/>
            </a:pPr>
            <a:r>
              <a:rPr lang="es-ES" sz="3600" b="1" dirty="0">
                <a:latin typeface="Calibri"/>
                <a:ea typeface="Calibri"/>
                <a:cs typeface="Calibri"/>
                <a:sym typeface="Calibri"/>
              </a:rPr>
              <a:t>HISTORIAS DE USUARIO</a:t>
            </a:r>
            <a:endParaRPr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9"/>
          <p:cNvSpPr txBox="1">
            <a:spLocks noGrp="1"/>
          </p:cNvSpPr>
          <p:nvPr>
            <p:ph type="title"/>
          </p:nvPr>
        </p:nvSpPr>
        <p:spPr>
          <a:xfrm>
            <a:off x="154455" y="214885"/>
            <a:ext cx="10058400" cy="1450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Definición</a:t>
            </a:r>
            <a:endParaRPr/>
          </a:p>
        </p:txBody>
      </p:sp>
      <p:sp>
        <p:nvSpPr>
          <p:cNvPr id="717" name="Google Shape;717;p39"/>
          <p:cNvSpPr txBox="1">
            <a:spLocks noGrp="1"/>
          </p:cNvSpPr>
          <p:nvPr>
            <p:ph type="body" idx="1"/>
          </p:nvPr>
        </p:nvSpPr>
        <p:spPr>
          <a:xfrm>
            <a:off x="154450" y="2660799"/>
            <a:ext cx="10058400" cy="3538800"/>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2400"/>
              <a:buNone/>
            </a:pPr>
            <a:endParaRPr sz="2400">
              <a:solidFill>
                <a:schemeClr val="dk1"/>
              </a:solidFill>
            </a:endParaRPr>
          </a:p>
          <a:p>
            <a:pPr marL="91440" lvl="0" indent="-152400" algn="l" rtl="0">
              <a:lnSpc>
                <a:spcPct val="85000"/>
              </a:lnSpc>
              <a:spcBef>
                <a:spcPts val="975"/>
              </a:spcBef>
              <a:spcAft>
                <a:spcPts val="0"/>
              </a:spcAft>
              <a:buSzPts val="2400"/>
              <a:buFont typeface="Noto Sans Symbols"/>
              <a:buChar char="▪"/>
            </a:pPr>
            <a:r>
              <a:rPr lang="es-ES" sz="2400">
                <a:solidFill>
                  <a:schemeClr val="dk1"/>
                </a:solidFill>
              </a:rPr>
              <a:t>Una historia de usuario es una descripción corta y simple de un requerimiento de un sistema, que se escribe en lenguaje común del usuario y desde su perspectiva. </a:t>
            </a:r>
            <a:endParaRPr/>
          </a:p>
          <a:p>
            <a:pPr marL="91440" lvl="0" indent="0" algn="l" rtl="0">
              <a:lnSpc>
                <a:spcPct val="85000"/>
              </a:lnSpc>
              <a:spcBef>
                <a:spcPts val="975"/>
              </a:spcBef>
              <a:spcAft>
                <a:spcPts val="0"/>
              </a:spcAft>
              <a:buSzPts val="2400"/>
              <a:buFont typeface="Noto Sans Symbols"/>
              <a:buNone/>
            </a:pPr>
            <a:endParaRPr sz="2400">
              <a:solidFill>
                <a:schemeClr val="dk1"/>
              </a:solidFill>
            </a:endParaRPr>
          </a:p>
          <a:p>
            <a:pPr marL="91440" lvl="0" indent="-152400" algn="l" rtl="0">
              <a:lnSpc>
                <a:spcPct val="85000"/>
              </a:lnSpc>
              <a:spcBef>
                <a:spcPts val="975"/>
              </a:spcBef>
              <a:spcAft>
                <a:spcPts val="0"/>
              </a:spcAft>
              <a:buSzPts val="2400"/>
              <a:buFont typeface="Noto Sans Symbols"/>
              <a:buChar char="▪"/>
            </a:pPr>
            <a:r>
              <a:rPr lang="es-ES" sz="2400">
                <a:solidFill>
                  <a:schemeClr val="dk1"/>
                </a:solidFill>
              </a:rPr>
              <a:t>Son utilizadas en las metodologías de desarrollo ágiles (Ejemplo: XP, SCRUM) para la especificación de requerimientos </a:t>
            </a:r>
            <a:endParaRPr sz="2400">
              <a:solidFill>
                <a:schemeClr val="dk1"/>
              </a:solidFill>
            </a:endParaRPr>
          </a:p>
          <a:p>
            <a:pPr marL="260604" lvl="1" indent="-257175" algn="l" rtl="0">
              <a:lnSpc>
                <a:spcPct val="85000"/>
              </a:lnSpc>
              <a:spcBef>
                <a:spcPts val="450"/>
              </a:spcBef>
              <a:spcAft>
                <a:spcPts val="0"/>
              </a:spcAft>
              <a:buClr>
                <a:schemeClr val="dk1"/>
              </a:buClr>
              <a:buSzPts val="2400"/>
              <a:buChar char=" "/>
            </a:pPr>
            <a:r>
              <a:rPr lang="es-ES" sz="2400">
                <a:solidFill>
                  <a:schemeClr val="dk1"/>
                </a:solidFill>
              </a:rPr>
              <a:t>Acompañadas de las discusiones con los usuarios y las pruebas de validación </a:t>
            </a:r>
            <a:endParaRPr sz="2400">
              <a:solidFill>
                <a:schemeClr val="dk1"/>
              </a:solidFill>
            </a:endParaRPr>
          </a:p>
        </p:txBody>
      </p:sp>
      <p:sp>
        <p:nvSpPr>
          <p:cNvPr id="719" name="Google Shape;719;p3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34</a:t>
            </a:fld>
            <a:endParaRPr/>
          </a:p>
        </p:txBody>
      </p:sp>
      <p:grpSp>
        <p:nvGrpSpPr>
          <p:cNvPr id="720" name="Google Shape;720;p39"/>
          <p:cNvGrpSpPr/>
          <p:nvPr/>
        </p:nvGrpSpPr>
        <p:grpSpPr>
          <a:xfrm>
            <a:off x="7536085" y="64178"/>
            <a:ext cx="4715435" cy="3074894"/>
            <a:chOff x="3686185" y="3307978"/>
            <a:chExt cx="4715435" cy="3074894"/>
          </a:xfrm>
        </p:grpSpPr>
        <p:pic>
          <p:nvPicPr>
            <p:cNvPr id="721" name="Google Shape;721;p39" descr="El poder de tus ideas&quot;: Nota y recado"/>
            <p:cNvPicPr preferRelativeResize="0"/>
            <p:nvPr/>
          </p:nvPicPr>
          <p:blipFill rotWithShape="1">
            <a:blip r:embed="rId3">
              <a:alphaModFix/>
            </a:blip>
            <a:srcRect l="17786" t="8378" r="19931" b="16327"/>
            <a:stretch/>
          </p:blipFill>
          <p:spPr>
            <a:xfrm>
              <a:off x="3686185" y="3307978"/>
              <a:ext cx="4715435" cy="3074894"/>
            </a:xfrm>
            <a:prstGeom prst="rect">
              <a:avLst/>
            </a:prstGeom>
            <a:noFill/>
            <a:ln>
              <a:noFill/>
            </a:ln>
          </p:spPr>
        </p:pic>
        <p:sp>
          <p:nvSpPr>
            <p:cNvPr id="722" name="Google Shape;722;p39"/>
            <p:cNvSpPr/>
            <p:nvPr/>
          </p:nvSpPr>
          <p:spPr>
            <a:xfrm>
              <a:off x="4093336" y="3909991"/>
              <a:ext cx="3901131"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800" b="0" i="0" u="none" strike="noStrike" cap="none">
                  <a:solidFill>
                    <a:schemeClr val="dk1"/>
                  </a:solidFill>
                  <a:latin typeface="Calibri"/>
                  <a:ea typeface="Calibri"/>
                  <a:cs typeface="Calibri"/>
                  <a:sym typeface="Calibri"/>
                </a:rPr>
                <a:t>Una historia de usuario es una representación de un requisito de software escrito en una o dos frases utilizando el lenguaje común del usuario. </a:t>
              </a: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Conceptos </a:t>
            </a:r>
            <a:endParaRPr/>
          </a:p>
        </p:txBody>
      </p:sp>
      <p:sp>
        <p:nvSpPr>
          <p:cNvPr id="728" name="Google Shape;728;p40"/>
          <p:cNvSpPr txBox="1">
            <a:spLocks noGrp="1"/>
          </p:cNvSpPr>
          <p:nvPr>
            <p:ph type="body" idx="1"/>
          </p:nvPr>
        </p:nvSpPr>
        <p:spPr>
          <a:xfrm>
            <a:off x="1007633" y="1737360"/>
            <a:ext cx="10700273" cy="4023360"/>
          </a:xfrm>
          <a:prstGeom prst="rect">
            <a:avLst/>
          </a:prstGeom>
          <a:noFill/>
          <a:ln>
            <a:noFill/>
          </a:ln>
        </p:spPr>
        <p:txBody>
          <a:bodyPr spcFirstLastPara="1" wrap="square" lIns="91425" tIns="45700" rIns="91425" bIns="45700" anchor="t" anchorCtr="0">
            <a:noAutofit/>
          </a:bodyPr>
          <a:lstStyle/>
          <a:p>
            <a:pPr marL="0" lvl="0" indent="0" algn="just" rtl="0">
              <a:lnSpc>
                <a:spcPct val="85000"/>
              </a:lnSpc>
              <a:spcBef>
                <a:spcPts val="1200"/>
              </a:spcBef>
              <a:spcAft>
                <a:spcPts val="0"/>
              </a:spcAft>
              <a:buSzPts val="2200"/>
              <a:buNone/>
            </a:pPr>
            <a:r>
              <a:rPr lang="es-ES" sz="2400" b="1">
                <a:solidFill>
                  <a:schemeClr val="dk1"/>
                </a:solidFill>
              </a:rPr>
              <a:t>Debe ser limitada</a:t>
            </a:r>
            <a:r>
              <a:rPr lang="es-ES" sz="2400">
                <a:solidFill>
                  <a:schemeClr val="dk1"/>
                </a:solidFill>
              </a:rPr>
              <a:t>, ésta debería poder escribirse sobre una nota adhesiva pequeña. </a:t>
            </a:r>
            <a:endParaRPr sz="2400"/>
          </a:p>
          <a:p>
            <a:pPr marL="0" lvl="0" indent="0" algn="just" rtl="0">
              <a:lnSpc>
                <a:spcPct val="85000"/>
              </a:lnSpc>
              <a:spcBef>
                <a:spcPts val="1200"/>
              </a:spcBef>
              <a:spcAft>
                <a:spcPts val="0"/>
              </a:spcAft>
              <a:buSzPts val="2200"/>
              <a:buNone/>
            </a:pPr>
            <a:r>
              <a:rPr lang="es-ES" sz="2400">
                <a:solidFill>
                  <a:schemeClr val="dk1"/>
                </a:solidFill>
              </a:rPr>
              <a:t>Son </a:t>
            </a:r>
            <a:r>
              <a:rPr lang="es-ES" sz="2400" b="1">
                <a:solidFill>
                  <a:schemeClr val="dk1"/>
                </a:solidFill>
              </a:rPr>
              <a:t>una forma rápida de administrar los requisitos </a:t>
            </a:r>
            <a:r>
              <a:rPr lang="es-ES" sz="2400">
                <a:solidFill>
                  <a:schemeClr val="dk1"/>
                </a:solidFill>
              </a:rPr>
              <a:t>de los usuarios sin tener que elaborar gran cantidad de documentos formales y sin requerir de mucho tiempo para administrarlos. </a:t>
            </a:r>
            <a:endParaRPr sz="2400"/>
          </a:p>
          <a:p>
            <a:pPr marL="0" lvl="0" indent="0" algn="just" rtl="0">
              <a:lnSpc>
                <a:spcPct val="85000"/>
              </a:lnSpc>
              <a:spcBef>
                <a:spcPts val="1200"/>
              </a:spcBef>
              <a:spcAft>
                <a:spcPts val="0"/>
              </a:spcAft>
              <a:buSzPts val="2200"/>
              <a:buNone/>
            </a:pPr>
            <a:r>
              <a:rPr lang="es-ES" sz="2400">
                <a:solidFill>
                  <a:schemeClr val="dk1"/>
                </a:solidFill>
              </a:rPr>
              <a:t>Permiten </a:t>
            </a:r>
            <a:r>
              <a:rPr lang="es-ES" sz="2400" b="1">
                <a:solidFill>
                  <a:schemeClr val="dk1"/>
                </a:solidFill>
              </a:rPr>
              <a:t>responder rápidamente a los requisitos cambiantes</a:t>
            </a:r>
            <a:r>
              <a:rPr lang="es-ES" sz="2400">
                <a:solidFill>
                  <a:schemeClr val="dk1"/>
                </a:solidFill>
              </a:rPr>
              <a:t>.</a:t>
            </a:r>
            <a:endParaRPr sz="2400"/>
          </a:p>
          <a:p>
            <a:pPr marL="0" lvl="0" indent="0" algn="just" rtl="0">
              <a:lnSpc>
                <a:spcPct val="85000"/>
              </a:lnSpc>
              <a:spcBef>
                <a:spcPts val="1200"/>
              </a:spcBef>
              <a:spcAft>
                <a:spcPts val="0"/>
              </a:spcAft>
              <a:buSzPts val="2200"/>
              <a:buNone/>
            </a:pPr>
            <a:r>
              <a:rPr lang="es-ES" sz="2400">
                <a:solidFill>
                  <a:schemeClr val="dk1"/>
                </a:solidFill>
              </a:rPr>
              <a:t>Al momento de implementar las historias, los desarrolladores deben tener la posibilidad de </a:t>
            </a:r>
            <a:r>
              <a:rPr lang="es-ES" sz="2400" b="1">
                <a:solidFill>
                  <a:schemeClr val="dk1"/>
                </a:solidFill>
              </a:rPr>
              <a:t>discutirlas con los clientes.</a:t>
            </a:r>
            <a:endParaRPr sz="2400" b="1">
              <a:solidFill>
                <a:schemeClr val="dk1"/>
              </a:solidFill>
            </a:endParaRPr>
          </a:p>
          <a:p>
            <a:pPr marL="0" lvl="0" indent="0" algn="just" rtl="0">
              <a:lnSpc>
                <a:spcPct val="85000"/>
              </a:lnSpc>
              <a:spcBef>
                <a:spcPts val="1200"/>
              </a:spcBef>
              <a:spcAft>
                <a:spcPts val="0"/>
              </a:spcAft>
              <a:buSzPts val="2200"/>
              <a:buNone/>
            </a:pPr>
            <a:r>
              <a:rPr lang="es-ES" sz="2400">
                <a:solidFill>
                  <a:schemeClr val="dk1"/>
                </a:solidFill>
              </a:rPr>
              <a:t>Generalmente se espera que la </a:t>
            </a:r>
            <a:r>
              <a:rPr lang="es-ES" sz="2400" b="1">
                <a:solidFill>
                  <a:schemeClr val="dk1"/>
                </a:solidFill>
              </a:rPr>
              <a:t>estimación de tiempo </a:t>
            </a:r>
            <a:r>
              <a:rPr lang="es-ES" sz="2400">
                <a:solidFill>
                  <a:schemeClr val="dk1"/>
                </a:solidFill>
              </a:rPr>
              <a:t>de cada historia de usuario se sitúe entre unas </a:t>
            </a:r>
            <a:r>
              <a:rPr lang="es-ES" sz="2400" b="1">
                <a:solidFill>
                  <a:schemeClr val="dk1"/>
                </a:solidFill>
              </a:rPr>
              <a:t>10 horas y un par de semanas.</a:t>
            </a:r>
            <a:endParaRPr sz="2400"/>
          </a:p>
          <a:p>
            <a:pPr marL="0" lvl="0" indent="0" algn="just" rtl="0">
              <a:lnSpc>
                <a:spcPct val="85000"/>
              </a:lnSpc>
              <a:spcBef>
                <a:spcPts val="1200"/>
              </a:spcBef>
              <a:spcAft>
                <a:spcPts val="0"/>
              </a:spcAft>
              <a:buSzPts val="2200"/>
              <a:buNone/>
            </a:pPr>
            <a:r>
              <a:rPr lang="es-ES" sz="2400">
                <a:solidFill>
                  <a:schemeClr val="dk1"/>
                </a:solidFill>
              </a:rPr>
              <a:t>Estimaciones </a:t>
            </a:r>
            <a:r>
              <a:rPr lang="es-ES" sz="2400" b="1">
                <a:solidFill>
                  <a:schemeClr val="dk1"/>
                </a:solidFill>
              </a:rPr>
              <a:t>mayores a dos semanas </a:t>
            </a:r>
            <a:r>
              <a:rPr lang="es-ES" sz="2400">
                <a:solidFill>
                  <a:schemeClr val="dk1"/>
                </a:solidFill>
              </a:rPr>
              <a:t>son indicativo de que la historia es muy compleja y debe ser </a:t>
            </a:r>
            <a:r>
              <a:rPr lang="es-ES" sz="2400" b="1">
                <a:solidFill>
                  <a:schemeClr val="dk1"/>
                </a:solidFill>
              </a:rPr>
              <a:t>dividida en varias historias.</a:t>
            </a:r>
            <a:endParaRPr sz="2400"/>
          </a:p>
          <a:p>
            <a:pPr marL="68580" lvl="0" indent="0" algn="just" rtl="0">
              <a:lnSpc>
                <a:spcPct val="100000"/>
              </a:lnSpc>
              <a:spcBef>
                <a:spcPts val="600"/>
              </a:spcBef>
              <a:spcAft>
                <a:spcPts val="0"/>
              </a:spcAft>
              <a:buSzPts val="2200"/>
              <a:buNone/>
            </a:pPr>
            <a:endParaRPr sz="2400" b="1">
              <a:solidFill>
                <a:schemeClr val="dk1"/>
              </a:solidFill>
            </a:endParaRPr>
          </a:p>
          <a:p>
            <a:pPr marL="68580" lvl="0" indent="0" algn="just" rtl="0">
              <a:lnSpc>
                <a:spcPct val="100000"/>
              </a:lnSpc>
              <a:spcBef>
                <a:spcPts val="800"/>
              </a:spcBef>
              <a:spcAft>
                <a:spcPts val="200"/>
              </a:spcAft>
              <a:buSzPts val="2200"/>
              <a:buNone/>
            </a:pPr>
            <a:endParaRPr sz="2400">
              <a:solidFill>
                <a:schemeClr val="dk1"/>
              </a:solidFill>
            </a:endParaRPr>
          </a:p>
        </p:txBody>
      </p:sp>
      <p:sp>
        <p:nvSpPr>
          <p:cNvPr id="730" name="Google Shape;730;p4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35</a:t>
            </a:fld>
            <a:endParaRPr/>
          </a:p>
        </p:txBody>
      </p:sp>
      <p:sp>
        <p:nvSpPr>
          <p:cNvPr id="731" name="Google Shape;731;p40" descr="Resultado de imagen para nota adhesiva"/>
          <p:cNvSpPr/>
          <p:nvPr/>
        </p:nvSpPr>
        <p:spPr>
          <a:xfrm>
            <a:off x="2754511" y="-144463"/>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2" name="Google Shape;732;p40" descr="Resultado de imagen para nota adhesiva"/>
          <p:cNvSpPr/>
          <p:nvPr/>
        </p:nvSpPr>
        <p:spPr>
          <a:xfrm>
            <a:off x="2840236" y="7941"/>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733" name="Google Shape;733;p40" descr="https://pixabay.com/static/uploads/photo/2014/03/24/13/51/sticky-note-294627_640.png"/>
          <p:cNvPicPr preferRelativeResize="0"/>
          <p:nvPr/>
        </p:nvPicPr>
        <p:blipFill rotWithShape="1">
          <a:blip r:embed="rId3">
            <a:alphaModFix/>
          </a:blip>
          <a:srcRect l="19519" t="9384" r="18982" b="18653"/>
          <a:stretch/>
        </p:blipFill>
        <p:spPr>
          <a:xfrm>
            <a:off x="10933275" y="7937"/>
            <a:ext cx="1050744" cy="193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8">
                                            <p:txEl>
                                              <p:pRg st="0" end="0"/>
                                            </p:txEl>
                                          </p:spTgt>
                                        </p:tgtEl>
                                        <p:attrNameLst>
                                          <p:attrName>style.visibility</p:attrName>
                                        </p:attrNameLst>
                                      </p:cBhvr>
                                      <p:to>
                                        <p:strVal val="visible"/>
                                      </p:to>
                                    </p:set>
                                    <p:animEffect transition="in" filter="fade">
                                      <p:cBhvr>
                                        <p:cTn id="7" dur="2000"/>
                                        <p:tgtEl>
                                          <p:spTgt spid="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8">
                                            <p:txEl>
                                              <p:pRg st="1" end="1"/>
                                            </p:txEl>
                                          </p:spTgt>
                                        </p:tgtEl>
                                        <p:attrNameLst>
                                          <p:attrName>style.visibility</p:attrName>
                                        </p:attrNameLst>
                                      </p:cBhvr>
                                      <p:to>
                                        <p:strVal val="visible"/>
                                      </p:to>
                                    </p:set>
                                    <p:animEffect transition="in" filter="fade">
                                      <p:cBhvr>
                                        <p:cTn id="12" dur="2000"/>
                                        <p:tgtEl>
                                          <p:spTgt spid="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8">
                                            <p:txEl>
                                              <p:pRg st="2" end="2"/>
                                            </p:txEl>
                                          </p:spTgt>
                                        </p:tgtEl>
                                        <p:attrNameLst>
                                          <p:attrName>style.visibility</p:attrName>
                                        </p:attrNameLst>
                                      </p:cBhvr>
                                      <p:to>
                                        <p:strVal val="visible"/>
                                      </p:to>
                                    </p:set>
                                    <p:animEffect transition="in" filter="fade">
                                      <p:cBhvr>
                                        <p:cTn id="17" dur="2000"/>
                                        <p:tgtEl>
                                          <p:spTgt spid="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8">
                                            <p:txEl>
                                              <p:pRg st="3" end="3"/>
                                            </p:txEl>
                                          </p:spTgt>
                                        </p:tgtEl>
                                        <p:attrNameLst>
                                          <p:attrName>style.visibility</p:attrName>
                                        </p:attrNameLst>
                                      </p:cBhvr>
                                      <p:to>
                                        <p:strVal val="visible"/>
                                      </p:to>
                                    </p:set>
                                    <p:animEffect transition="in" filter="fade">
                                      <p:cBhvr>
                                        <p:cTn id="22" dur="2000"/>
                                        <p:tgtEl>
                                          <p:spTgt spid="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8">
                                            <p:txEl>
                                              <p:pRg st="4" end="4"/>
                                            </p:txEl>
                                          </p:spTgt>
                                        </p:tgtEl>
                                        <p:attrNameLst>
                                          <p:attrName>style.visibility</p:attrName>
                                        </p:attrNameLst>
                                      </p:cBhvr>
                                      <p:to>
                                        <p:strVal val="visible"/>
                                      </p:to>
                                    </p:set>
                                    <p:animEffect transition="in" filter="fade">
                                      <p:cBhvr>
                                        <p:cTn id="27" dur="2000"/>
                                        <p:tgtEl>
                                          <p:spTgt spid="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8">
                                            <p:txEl>
                                              <p:pRg st="5" end="5"/>
                                            </p:txEl>
                                          </p:spTgt>
                                        </p:tgtEl>
                                        <p:attrNameLst>
                                          <p:attrName>style.visibility</p:attrName>
                                        </p:attrNameLst>
                                      </p:cBhvr>
                                      <p:to>
                                        <p:strVal val="visible"/>
                                      </p:to>
                                    </p:set>
                                    <p:animEffect transition="in" filter="fade">
                                      <p:cBhvr>
                                        <p:cTn id="32" dur="2000"/>
                                        <p:tgtEl>
                                          <p:spTgt spid="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28">
                                            <p:txEl>
                                              <p:pRg st="6" end="6"/>
                                            </p:txEl>
                                          </p:spTgt>
                                        </p:tgtEl>
                                        <p:attrNameLst>
                                          <p:attrName>style.visibility</p:attrName>
                                        </p:attrNameLst>
                                      </p:cBhvr>
                                      <p:to>
                                        <p:strVal val="visible"/>
                                      </p:to>
                                    </p:set>
                                    <p:animEffect transition="in" filter="fade">
                                      <p:cBhvr>
                                        <p:cTn id="37" dur="2000"/>
                                        <p:tgtEl>
                                          <p:spTgt spid="7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8">
                                            <p:txEl>
                                              <p:pRg st="7" end="7"/>
                                            </p:txEl>
                                          </p:spTgt>
                                        </p:tgtEl>
                                        <p:attrNameLst>
                                          <p:attrName>style.visibility</p:attrName>
                                        </p:attrNameLst>
                                      </p:cBhvr>
                                      <p:to>
                                        <p:strVal val="visible"/>
                                      </p:to>
                                    </p:set>
                                    <p:animEffect transition="in" filter="fade">
                                      <p:cBhvr>
                                        <p:cTn id="42" dur="2000"/>
                                        <p:tgtEl>
                                          <p:spTgt spid="7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3"/>
                                        </p:tgtEl>
                                        <p:attrNameLst>
                                          <p:attrName>style.visibility</p:attrName>
                                        </p:attrNameLst>
                                      </p:cBhvr>
                                      <p:to>
                                        <p:strVal val="visible"/>
                                      </p:to>
                                    </p:set>
                                    <p:animEffect transition="in" filter="fade">
                                      <p:cBhvr>
                                        <p:cTn id="47" dur="5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739" name="Google Shape;739;p41"/>
          <p:cNvSpPr txBox="1">
            <a:spLocks noGrp="1"/>
          </p:cNvSpPr>
          <p:nvPr>
            <p:ph type="body" idx="1"/>
          </p:nvPr>
        </p:nvSpPr>
        <p:spPr>
          <a:xfrm>
            <a:off x="1097280" y="1845734"/>
            <a:ext cx="10058400" cy="2493997"/>
          </a:xfrm>
          <a:prstGeom prst="rect">
            <a:avLst/>
          </a:prstGeom>
          <a:noFill/>
          <a:ln>
            <a:noFill/>
          </a:ln>
        </p:spPr>
        <p:txBody>
          <a:bodyPr spcFirstLastPara="1" wrap="square" lIns="91425" tIns="45700" rIns="91425" bIns="45700" anchor="t" anchorCtr="0">
            <a:noAutofit/>
          </a:bodyPr>
          <a:lstStyle/>
          <a:p>
            <a:pPr marL="68580" lvl="0" indent="-68580" algn="just" rtl="0">
              <a:lnSpc>
                <a:spcPct val="90000"/>
              </a:lnSpc>
              <a:spcBef>
                <a:spcPts val="0"/>
              </a:spcBef>
              <a:spcAft>
                <a:spcPts val="0"/>
              </a:spcAft>
              <a:buSzPts val="2200"/>
              <a:buChar char=" "/>
            </a:pPr>
            <a:r>
              <a:rPr lang="es-ES" sz="2400">
                <a:solidFill>
                  <a:schemeClr val="dk1"/>
                </a:solidFill>
              </a:rPr>
              <a:t>Si bien el estilo puede ser libre, la historia de usuario debe responder a tres preguntas: </a:t>
            </a:r>
            <a:endParaRPr sz="2400"/>
          </a:p>
          <a:p>
            <a:pPr marL="3429" lvl="1" indent="0" algn="just" rtl="0">
              <a:lnSpc>
                <a:spcPct val="90000"/>
              </a:lnSpc>
              <a:spcBef>
                <a:spcPts val="400"/>
              </a:spcBef>
              <a:spcAft>
                <a:spcPts val="0"/>
              </a:spcAft>
              <a:buClr>
                <a:schemeClr val="dk1"/>
              </a:buClr>
              <a:buSzPts val="2200"/>
              <a:buNone/>
            </a:pPr>
            <a:r>
              <a:rPr lang="es-ES" sz="2400" b="1">
                <a:solidFill>
                  <a:schemeClr val="dk1"/>
                </a:solidFill>
              </a:rPr>
              <a:t>¿Quién se beneficia?</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 ¿Qué se quiere? </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¿Cuál es el beneficio? </a:t>
            </a:r>
            <a:endParaRPr sz="2400"/>
          </a:p>
          <a:p>
            <a:pPr marL="260604" lvl="1" indent="-117475" algn="just" rtl="0">
              <a:lnSpc>
                <a:spcPct val="90000"/>
              </a:lnSpc>
              <a:spcBef>
                <a:spcPts val="600"/>
              </a:spcBef>
              <a:spcAft>
                <a:spcPts val="400"/>
              </a:spcAft>
              <a:buClr>
                <a:schemeClr val="dk1"/>
              </a:buClr>
              <a:buSzPts val="2200"/>
              <a:buNone/>
            </a:pPr>
            <a:endParaRPr sz="2400">
              <a:solidFill>
                <a:schemeClr val="dk1"/>
              </a:solidFill>
            </a:endParaRPr>
          </a:p>
        </p:txBody>
      </p:sp>
      <p:sp>
        <p:nvSpPr>
          <p:cNvPr id="741" name="Google Shape;741;p4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36</a:t>
            </a:fld>
            <a:endParaRPr/>
          </a:p>
        </p:txBody>
      </p:sp>
      <p:sp>
        <p:nvSpPr>
          <p:cNvPr id="742" name="Google Shape;742;p41"/>
          <p:cNvSpPr/>
          <p:nvPr/>
        </p:nvSpPr>
        <p:spPr>
          <a:xfrm>
            <a:off x="4213016" y="2572958"/>
            <a:ext cx="7427441" cy="1553400"/>
          </a:xfrm>
          <a:prstGeom prst="snip1Rect">
            <a:avLst>
              <a:gd name="adj" fmla="val 16667"/>
            </a:avLst>
          </a:prstGeom>
          <a:solidFill>
            <a:srgbClr val="BFBFBF"/>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68580" marR="0" lvl="0" indent="-68580" algn="just" rtl="0">
              <a:lnSpc>
                <a:spcPct val="100000"/>
              </a:lnSpc>
              <a:spcBef>
                <a:spcPts val="0"/>
              </a:spcBef>
              <a:spcAft>
                <a:spcPts val="0"/>
              </a:spcAft>
              <a:buNone/>
            </a:pPr>
            <a:r>
              <a:rPr lang="es-ES" sz="2400" b="0" i="0" u="none" strike="noStrike" cap="none" dirty="0">
                <a:solidFill>
                  <a:schemeClr val="dk1"/>
                </a:solidFill>
                <a:latin typeface="Arial"/>
                <a:ea typeface="Arial"/>
                <a:cs typeface="Arial"/>
                <a:sym typeface="Arial"/>
              </a:rPr>
              <a:t>Esquema:     </a:t>
            </a:r>
            <a:endParaRPr dirty="0"/>
          </a:p>
          <a:p>
            <a:pPr marL="68580" marR="0" lvl="0" indent="-68580" algn="just" rtl="0">
              <a:lnSpc>
                <a:spcPct val="100000"/>
              </a:lnSpc>
              <a:spcBef>
                <a:spcPts val="0"/>
              </a:spcBef>
              <a:spcAft>
                <a:spcPts val="0"/>
              </a:spcAft>
              <a:buNone/>
            </a:pPr>
            <a:endParaRPr sz="2400" b="0" i="0" u="none" strike="noStrike" cap="none" dirty="0">
              <a:solidFill>
                <a:schemeClr val="dk1"/>
              </a:solidFill>
              <a:latin typeface="Arial"/>
              <a:ea typeface="Arial"/>
              <a:cs typeface="Arial"/>
              <a:sym typeface="Arial"/>
            </a:endParaRPr>
          </a:p>
          <a:p>
            <a:pPr marL="68580" marR="0" lvl="0" indent="-68580" algn="just" rtl="0">
              <a:lnSpc>
                <a:spcPct val="100000"/>
              </a:lnSpc>
              <a:spcBef>
                <a:spcPts val="0"/>
              </a:spcBef>
              <a:spcAft>
                <a:spcPts val="0"/>
              </a:spcAft>
              <a:buNone/>
            </a:pPr>
            <a:r>
              <a:rPr lang="es-ES" sz="2800" b="0" i="0" u="none" strike="noStrike" cap="none" dirty="0">
                <a:solidFill>
                  <a:schemeClr val="dk1"/>
                </a:solidFill>
                <a:latin typeface="Arial"/>
                <a:ea typeface="Arial"/>
                <a:cs typeface="Arial"/>
                <a:sym typeface="Arial"/>
              </a:rPr>
              <a:t>Como (</a:t>
            </a:r>
            <a:r>
              <a:rPr lang="es-ES" sz="2800" b="1" i="0" u="none" strike="noStrike" cap="none" dirty="0">
                <a:solidFill>
                  <a:schemeClr val="dk1"/>
                </a:solidFill>
                <a:latin typeface="Arial"/>
                <a:ea typeface="Arial"/>
                <a:cs typeface="Arial"/>
                <a:sym typeface="Arial"/>
              </a:rPr>
              <a:t>rol</a:t>
            </a:r>
            <a:r>
              <a:rPr lang="es-ES" sz="2800" b="0" i="0" u="none" strike="noStrike" cap="none" dirty="0">
                <a:solidFill>
                  <a:schemeClr val="dk1"/>
                </a:solidFill>
                <a:latin typeface="Arial"/>
                <a:ea typeface="Arial"/>
                <a:cs typeface="Arial"/>
                <a:sym typeface="Arial"/>
              </a:rPr>
              <a:t>) quiero (</a:t>
            </a:r>
            <a:r>
              <a:rPr lang="es-ES" sz="2800" b="1" i="0" u="none" strike="noStrike" cap="none" dirty="0">
                <a:solidFill>
                  <a:schemeClr val="dk1"/>
                </a:solidFill>
                <a:latin typeface="Arial"/>
                <a:ea typeface="Arial"/>
                <a:cs typeface="Arial"/>
                <a:sym typeface="Arial"/>
              </a:rPr>
              <a:t>algo</a:t>
            </a:r>
            <a:r>
              <a:rPr lang="es-ES" sz="2800" b="0" i="0" u="none" strike="noStrike" cap="none" dirty="0">
                <a:solidFill>
                  <a:schemeClr val="dk1"/>
                </a:solidFill>
                <a:latin typeface="Arial"/>
                <a:ea typeface="Arial"/>
                <a:cs typeface="Arial"/>
                <a:sym typeface="Arial"/>
              </a:rPr>
              <a:t>) para (</a:t>
            </a:r>
            <a:r>
              <a:rPr lang="es-ES" sz="2800" b="1" i="0" u="none" strike="noStrike" cap="none" dirty="0">
                <a:solidFill>
                  <a:schemeClr val="dk1"/>
                </a:solidFill>
                <a:latin typeface="Arial"/>
                <a:ea typeface="Arial"/>
                <a:cs typeface="Arial"/>
                <a:sym typeface="Arial"/>
              </a:rPr>
              <a:t>beneficio</a:t>
            </a:r>
            <a:r>
              <a:rPr lang="es-ES" sz="2800" b="0" i="0" u="none" strike="noStrike" cap="none" dirty="0">
                <a:solidFill>
                  <a:schemeClr val="dk1"/>
                </a:solidFill>
                <a:latin typeface="Arial"/>
                <a:ea typeface="Arial"/>
                <a:cs typeface="Arial"/>
                <a:sym typeface="Arial"/>
              </a:rPr>
              <a:t>).</a:t>
            </a:r>
            <a:endParaRPr sz="2800" b="0" i="0" u="none" strike="noStrike" cap="none" dirty="0">
              <a:solidFill>
                <a:schemeClr val="lt1"/>
              </a:solidFill>
              <a:latin typeface="Arial"/>
              <a:ea typeface="Arial"/>
              <a:cs typeface="Arial"/>
              <a:sym typeface="Arial"/>
            </a:endParaRPr>
          </a:p>
        </p:txBody>
      </p:sp>
      <p:sp>
        <p:nvSpPr>
          <p:cNvPr id="743" name="Google Shape;743;p41"/>
          <p:cNvSpPr/>
          <p:nvPr/>
        </p:nvSpPr>
        <p:spPr>
          <a:xfrm>
            <a:off x="1097280" y="4126355"/>
            <a:ext cx="9751236" cy="1446509"/>
          </a:xfrm>
          <a:prstGeom prst="rect">
            <a:avLst/>
          </a:prstGeom>
          <a:noFill/>
          <a:ln>
            <a:noFill/>
          </a:ln>
        </p:spPr>
        <p:txBody>
          <a:bodyPr spcFirstLastPara="1" wrap="square" lIns="91425" tIns="45700" rIns="91425" bIns="45700" anchor="t" anchorCtr="0">
            <a:spAutoFit/>
          </a:bodyPr>
          <a:lstStyle/>
          <a:p>
            <a:pPr marL="68580" marR="0" lvl="0" indent="-68580" algn="just" rtl="0">
              <a:lnSpc>
                <a:spcPct val="100000"/>
              </a:lnSpc>
              <a:spcBef>
                <a:spcPts val="0"/>
              </a:spcBef>
              <a:spcAft>
                <a:spcPts val="0"/>
              </a:spcAft>
              <a:buNone/>
            </a:pPr>
            <a:r>
              <a:rPr lang="es-ES" sz="2200" b="0" i="0" u="none" strike="noStrike" cap="none" dirty="0">
                <a:solidFill>
                  <a:schemeClr val="dk1"/>
                </a:solidFill>
                <a:latin typeface="Calibri"/>
                <a:ea typeface="Calibri"/>
                <a:cs typeface="Calibri"/>
                <a:sym typeface="Calibri"/>
              </a:rPr>
              <a:t>Ejemplos:</a:t>
            </a:r>
            <a:endParaRPr sz="2200" b="0" i="0" u="none" strike="noStrike" cap="none" dirty="0">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dirty="0">
                <a:solidFill>
                  <a:schemeClr val="dk1"/>
                </a:solidFill>
                <a:latin typeface="Calibri"/>
                <a:ea typeface="Calibri"/>
                <a:cs typeface="Calibri"/>
                <a:sym typeface="Calibri"/>
              </a:rPr>
              <a:t>Como </a:t>
            </a:r>
            <a:r>
              <a:rPr lang="es-ES" sz="2200" b="1" i="0" u="none" strike="noStrike" cap="none" dirty="0">
                <a:solidFill>
                  <a:schemeClr val="dk1"/>
                </a:solidFill>
                <a:latin typeface="Calibri"/>
                <a:ea typeface="Calibri"/>
                <a:cs typeface="Calibri"/>
                <a:sym typeface="Calibri"/>
              </a:rPr>
              <a:t>usuario registrado </a:t>
            </a:r>
            <a:r>
              <a:rPr lang="es-ES" sz="2200" b="0" i="0" u="none" strike="noStrike" cap="none" dirty="0">
                <a:solidFill>
                  <a:schemeClr val="dk1"/>
                </a:solidFill>
                <a:latin typeface="Calibri"/>
                <a:ea typeface="Calibri"/>
                <a:cs typeface="Calibri"/>
                <a:sym typeface="Calibri"/>
              </a:rPr>
              <a:t>quiero </a:t>
            </a:r>
            <a:r>
              <a:rPr lang="es-ES" sz="2200" b="0" i="0" u="none" strike="noStrike" cap="none" dirty="0" err="1">
                <a:solidFill>
                  <a:schemeClr val="dk1"/>
                </a:solidFill>
                <a:latin typeface="Calibri"/>
                <a:ea typeface="Calibri"/>
                <a:cs typeface="Calibri"/>
                <a:sym typeface="Calibri"/>
              </a:rPr>
              <a:t>loguearme</a:t>
            </a:r>
            <a:r>
              <a:rPr lang="es-ES" sz="2200" b="0" i="0" u="none" strike="noStrike" cap="none" dirty="0">
                <a:solidFill>
                  <a:schemeClr val="dk1"/>
                </a:solidFill>
                <a:latin typeface="Calibri"/>
                <a:ea typeface="Calibri"/>
                <a:cs typeface="Calibri"/>
                <a:sym typeface="Calibri"/>
              </a:rPr>
              <a:t> para </a:t>
            </a:r>
            <a:r>
              <a:rPr lang="es-ES" sz="2200" b="1" i="0" u="none" strike="noStrike" cap="none" dirty="0">
                <a:solidFill>
                  <a:schemeClr val="dk1"/>
                </a:solidFill>
                <a:latin typeface="Calibri"/>
                <a:ea typeface="Calibri"/>
                <a:cs typeface="Calibri"/>
                <a:sym typeface="Calibri"/>
              </a:rPr>
              <a:t>empezar a utilizar la aplicación.</a:t>
            </a:r>
            <a:endParaRPr sz="2200" b="0" i="0" u="none" strike="noStrike" cap="none" dirty="0">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dirty="0">
                <a:solidFill>
                  <a:schemeClr val="dk1"/>
                </a:solidFill>
                <a:latin typeface="Calibri"/>
                <a:ea typeface="Calibri"/>
                <a:cs typeface="Calibri"/>
                <a:sym typeface="Calibri"/>
              </a:rPr>
              <a:t>Como </a:t>
            </a:r>
            <a:r>
              <a:rPr lang="es-ES" sz="2200" b="1" i="0" u="none" strike="noStrike" cap="none" dirty="0">
                <a:solidFill>
                  <a:schemeClr val="dk1"/>
                </a:solidFill>
                <a:latin typeface="Calibri"/>
                <a:ea typeface="Calibri"/>
                <a:cs typeface="Calibri"/>
                <a:sym typeface="Calibri"/>
              </a:rPr>
              <a:t>secretaria</a:t>
            </a:r>
            <a:r>
              <a:rPr lang="es-ES" sz="2200" b="0" i="0" u="none" strike="noStrike" cap="none" dirty="0">
                <a:solidFill>
                  <a:schemeClr val="dk1"/>
                </a:solidFill>
                <a:latin typeface="Calibri"/>
                <a:ea typeface="Calibri"/>
                <a:cs typeface="Calibri"/>
                <a:sym typeface="Calibri"/>
              </a:rPr>
              <a:t> quiero imprimir el listado de turnos asignados en una fecha determinada para </a:t>
            </a:r>
            <a:r>
              <a:rPr lang="es-ES" sz="2200" b="1" i="0" u="none" strike="noStrike" cap="none" dirty="0">
                <a:solidFill>
                  <a:schemeClr val="dk1"/>
                </a:solidFill>
                <a:latin typeface="Calibri"/>
                <a:ea typeface="Calibri"/>
                <a:cs typeface="Calibri"/>
                <a:sym typeface="Calibri"/>
              </a:rPr>
              <a:t>guardar la información de los mismos</a:t>
            </a:r>
            <a:r>
              <a:rPr lang="es-ES" sz="2200" b="0" i="0" u="none" strike="noStrike" cap="none" dirty="0">
                <a:solidFill>
                  <a:schemeClr val="dk1"/>
                </a:solidFill>
                <a:latin typeface="Calibri"/>
                <a:ea typeface="Calibri"/>
                <a:cs typeface="Calibri"/>
                <a:sym typeface="Calibri"/>
              </a:rPr>
              <a:t>.</a:t>
            </a:r>
            <a:endParaRPr sz="22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749" name="Google Shape;749;p4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68580" lvl="0" indent="-68580" algn="just" rtl="0">
              <a:lnSpc>
                <a:spcPct val="90000"/>
              </a:lnSpc>
              <a:spcBef>
                <a:spcPts val="0"/>
              </a:spcBef>
              <a:spcAft>
                <a:spcPts val="0"/>
              </a:spcAft>
              <a:buSzPts val="2200"/>
              <a:buChar char=" "/>
            </a:pPr>
            <a:r>
              <a:rPr lang="es-ES" sz="2400" dirty="0">
                <a:solidFill>
                  <a:schemeClr val="dk1"/>
                </a:solidFill>
              </a:rPr>
              <a:t>Como </a:t>
            </a:r>
            <a:r>
              <a:rPr lang="es-ES" sz="2400" b="1" dirty="0">
                <a:solidFill>
                  <a:schemeClr val="dk1"/>
                </a:solidFill>
              </a:rPr>
              <a:t>Cliente</a:t>
            </a:r>
            <a:r>
              <a:rPr lang="es-ES" sz="2400" dirty="0">
                <a:solidFill>
                  <a:schemeClr val="dk1"/>
                </a:solidFill>
              </a:rPr>
              <a:t> quiero </a:t>
            </a:r>
            <a:r>
              <a:rPr lang="es-ES" sz="2400" dirty="0">
                <a:solidFill>
                  <a:srgbClr val="FF0000"/>
                </a:solidFill>
              </a:rPr>
              <a:t>suscribirme por medio del sitio web </a:t>
            </a:r>
            <a:r>
              <a:rPr lang="es-ES" sz="2400" dirty="0"/>
              <a:t>para </a:t>
            </a:r>
            <a:r>
              <a:rPr lang="es-ES" sz="2400" b="1" dirty="0">
                <a:solidFill>
                  <a:srgbClr val="00B050"/>
                </a:solidFill>
              </a:rPr>
              <a:t>obtener un nuevo plan de T.V. por cable </a:t>
            </a:r>
            <a:endParaRPr sz="2400" dirty="0"/>
          </a:p>
          <a:p>
            <a:pPr marL="68580" lvl="0" indent="0" algn="just" rtl="0">
              <a:lnSpc>
                <a:spcPct val="90000"/>
              </a:lnSpc>
              <a:spcBef>
                <a:spcPts val="1400"/>
              </a:spcBef>
              <a:spcAft>
                <a:spcPts val="0"/>
              </a:spcAft>
              <a:buSzPts val="2200"/>
              <a:buNone/>
            </a:pPr>
            <a:endParaRPr sz="2400" dirty="0"/>
          </a:p>
          <a:p>
            <a:pPr marL="68580" lvl="0" indent="-68580" algn="just" rtl="0">
              <a:lnSpc>
                <a:spcPct val="90000"/>
              </a:lnSpc>
              <a:spcBef>
                <a:spcPts val="1400"/>
              </a:spcBef>
              <a:spcAft>
                <a:spcPts val="0"/>
              </a:spcAft>
              <a:buSzPts val="2200"/>
              <a:buChar char=" "/>
            </a:pPr>
            <a:r>
              <a:rPr lang="es-ES" sz="2400" dirty="0">
                <a:solidFill>
                  <a:schemeClr val="dk1"/>
                </a:solidFill>
              </a:rPr>
              <a:t>Como </a:t>
            </a:r>
            <a:r>
              <a:rPr lang="es-ES" sz="2400" b="1" dirty="0">
                <a:solidFill>
                  <a:schemeClr val="dk1"/>
                </a:solidFill>
              </a:rPr>
              <a:t>Vendedor</a:t>
            </a:r>
            <a:r>
              <a:rPr lang="es-ES" sz="2400" dirty="0">
                <a:solidFill>
                  <a:schemeClr val="dk1"/>
                </a:solidFill>
              </a:rPr>
              <a:t> quiero </a:t>
            </a:r>
            <a:r>
              <a:rPr lang="es-ES" sz="2400" dirty="0">
                <a:solidFill>
                  <a:srgbClr val="FF0000"/>
                </a:solidFill>
              </a:rPr>
              <a:t>registrar los productos y cantidades que me solicita un cliente</a:t>
            </a:r>
            <a:r>
              <a:rPr lang="es-ES" sz="2400" dirty="0"/>
              <a:t> </a:t>
            </a:r>
            <a:r>
              <a:rPr lang="es-ES" sz="2400" dirty="0">
                <a:solidFill>
                  <a:schemeClr val="dk1"/>
                </a:solidFill>
              </a:rPr>
              <a:t>para</a:t>
            </a:r>
            <a:r>
              <a:rPr lang="es-ES" sz="2400" dirty="0"/>
              <a:t> </a:t>
            </a:r>
            <a:r>
              <a:rPr lang="es-ES" sz="2400" b="1" dirty="0">
                <a:solidFill>
                  <a:srgbClr val="00B050"/>
                </a:solidFill>
              </a:rPr>
              <a:t>crear un pedido de venta</a:t>
            </a:r>
            <a:r>
              <a:rPr lang="es-ES" sz="2400" dirty="0"/>
              <a:t>.</a:t>
            </a:r>
            <a:endParaRPr sz="2400" dirty="0"/>
          </a:p>
          <a:p>
            <a:pPr marL="68580" lvl="0" indent="0" algn="just" rtl="0">
              <a:lnSpc>
                <a:spcPct val="90000"/>
              </a:lnSpc>
              <a:spcBef>
                <a:spcPts val="1400"/>
              </a:spcBef>
              <a:spcAft>
                <a:spcPts val="0"/>
              </a:spcAft>
              <a:buSzPts val="2200"/>
              <a:buNone/>
            </a:pPr>
            <a:endParaRPr sz="2400" dirty="0"/>
          </a:p>
          <a:p>
            <a:pPr marL="68580" lvl="0" indent="-68580" algn="just" rtl="0">
              <a:lnSpc>
                <a:spcPct val="90000"/>
              </a:lnSpc>
              <a:spcBef>
                <a:spcPts val="1400"/>
              </a:spcBef>
              <a:spcAft>
                <a:spcPts val="200"/>
              </a:spcAft>
              <a:buSzPts val="2200"/>
              <a:buChar char=" "/>
            </a:pPr>
            <a:r>
              <a:rPr lang="es-ES" sz="2400" dirty="0">
                <a:solidFill>
                  <a:schemeClr val="dk1"/>
                </a:solidFill>
              </a:rPr>
              <a:t>Como </a:t>
            </a:r>
            <a:r>
              <a:rPr lang="es-ES" sz="2400" b="1" dirty="0">
                <a:solidFill>
                  <a:schemeClr val="dk1"/>
                </a:solidFill>
              </a:rPr>
              <a:t>Analista de compras</a:t>
            </a:r>
            <a:r>
              <a:rPr lang="es-ES" sz="2400" dirty="0">
                <a:solidFill>
                  <a:schemeClr val="dk1"/>
                </a:solidFill>
              </a:rPr>
              <a:t> quiero </a:t>
            </a:r>
            <a:r>
              <a:rPr lang="es-ES" sz="2400" dirty="0">
                <a:solidFill>
                  <a:srgbClr val="FF0000"/>
                </a:solidFill>
              </a:rPr>
              <a:t>que el sistema notifique vía correo electrónico a los proveedores </a:t>
            </a:r>
            <a:r>
              <a:rPr lang="es-ES" sz="2400" dirty="0">
                <a:solidFill>
                  <a:schemeClr val="dk1"/>
                </a:solidFill>
              </a:rPr>
              <a:t>para</a:t>
            </a:r>
            <a:r>
              <a:rPr lang="es-ES" sz="2400" dirty="0"/>
              <a:t> </a:t>
            </a:r>
            <a:r>
              <a:rPr lang="es-ES" sz="2400" b="1" dirty="0">
                <a:solidFill>
                  <a:srgbClr val="00B050"/>
                </a:solidFill>
              </a:rPr>
              <a:t>avisar que se ha enviado una cotización de licitación</a:t>
            </a:r>
            <a:endParaRPr sz="2400" b="1" dirty="0">
              <a:solidFill>
                <a:srgbClr val="00B050"/>
              </a:solidFill>
            </a:endParaRPr>
          </a:p>
        </p:txBody>
      </p:sp>
      <p:sp>
        <p:nvSpPr>
          <p:cNvPr id="751" name="Google Shape;751;p4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dirty="0"/>
              <a:t>Historias de usuario – Características</a:t>
            </a:r>
            <a:endParaRPr sz="4000" b="1" dirty="0"/>
          </a:p>
        </p:txBody>
      </p:sp>
      <p:sp>
        <p:nvSpPr>
          <p:cNvPr id="757" name="Google Shape;757;p4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dirty="0"/>
              <a:t>Independientes unas de otras: </a:t>
            </a:r>
            <a:r>
              <a:rPr lang="es-ES" sz="2200" dirty="0"/>
              <a:t>De ser necesario, combinar las historias dependientes o buscar otra forma de dividir las historias de manera que resulten independientes. </a:t>
            </a:r>
            <a:endParaRPr dirty="0"/>
          </a:p>
          <a:p>
            <a:pPr marL="3429" lvl="1" indent="0" algn="just" rtl="0">
              <a:lnSpc>
                <a:spcPct val="90000"/>
              </a:lnSpc>
              <a:spcBef>
                <a:spcPts val="600"/>
              </a:spcBef>
              <a:spcAft>
                <a:spcPts val="0"/>
              </a:spcAft>
              <a:buSzPts val="2200"/>
              <a:buNone/>
            </a:pPr>
            <a:endParaRPr sz="2200" dirty="0"/>
          </a:p>
          <a:p>
            <a:pPr marL="3429" lvl="1" indent="0" algn="just" rtl="0">
              <a:lnSpc>
                <a:spcPct val="90000"/>
              </a:lnSpc>
              <a:spcBef>
                <a:spcPts val="600"/>
              </a:spcBef>
              <a:spcAft>
                <a:spcPts val="0"/>
              </a:spcAft>
              <a:buSzPts val="2200"/>
              <a:buNone/>
            </a:pPr>
            <a:r>
              <a:rPr lang="es-ES" sz="2200" b="1" dirty="0"/>
              <a:t>Negociables: </a:t>
            </a:r>
            <a:r>
              <a:rPr lang="es-ES" sz="2200" dirty="0"/>
              <a:t>La historia en sí misma no es lo suficientemente explícita como para considerarse un contrato, la discusión con los usuarios debe permitir esclarecer su alcance y éste debe dejarse explícito bajo la forma de pruebas de validación.</a:t>
            </a:r>
            <a:endParaRPr dirty="0"/>
          </a:p>
          <a:p>
            <a:pPr marL="3429" lvl="1" indent="0" algn="just" rtl="0">
              <a:lnSpc>
                <a:spcPct val="90000"/>
              </a:lnSpc>
              <a:spcBef>
                <a:spcPts val="600"/>
              </a:spcBef>
              <a:spcAft>
                <a:spcPts val="0"/>
              </a:spcAft>
              <a:buSzPts val="2200"/>
              <a:buNone/>
            </a:pPr>
            <a:endParaRPr sz="2200" dirty="0"/>
          </a:p>
          <a:p>
            <a:pPr marL="3429" lvl="1" indent="0" algn="just" rtl="0">
              <a:lnSpc>
                <a:spcPct val="90000"/>
              </a:lnSpc>
              <a:spcBef>
                <a:spcPts val="600"/>
              </a:spcBef>
              <a:spcAft>
                <a:spcPts val="0"/>
              </a:spcAft>
              <a:buSzPts val="2200"/>
              <a:buNone/>
            </a:pPr>
            <a:r>
              <a:rPr lang="es-ES" sz="2200" b="1" dirty="0"/>
              <a:t>Valoradas por los clientes o usuarios: </a:t>
            </a:r>
            <a:r>
              <a:rPr lang="es-ES" sz="2200" dirty="0"/>
              <a:t>Los intereses de los clientes y de los usuarios no siempre coinciden, pero en todo caso, cada historia debe ser importante para alguno de ellos más que para el desarrollador.</a:t>
            </a:r>
            <a:endParaRPr dirty="0"/>
          </a:p>
          <a:p>
            <a:pPr marL="68580" lvl="0" indent="0" algn="just" rtl="0">
              <a:lnSpc>
                <a:spcPct val="90000"/>
              </a:lnSpc>
              <a:spcBef>
                <a:spcPts val="1600"/>
              </a:spcBef>
              <a:spcAft>
                <a:spcPts val="200"/>
              </a:spcAft>
              <a:buSzPts val="2200"/>
              <a:buNone/>
            </a:pPr>
            <a:endParaRPr sz="2200" dirty="0"/>
          </a:p>
        </p:txBody>
      </p:sp>
      <p:sp>
        <p:nvSpPr>
          <p:cNvPr id="759" name="Google Shape;759;p4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Características</a:t>
            </a:r>
            <a:endParaRPr sz="4400" b="1"/>
          </a:p>
        </p:txBody>
      </p:sp>
      <p:sp>
        <p:nvSpPr>
          <p:cNvPr id="765" name="Google Shape;765;p4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a:t>Estimables:  </a:t>
            </a:r>
            <a:r>
              <a:rPr lang="es-ES" sz="2200"/>
              <a:t>Un resultado de la discusión de una historia de usuario es la estimación del tiempo que tomará completarla. Esto permite estimar el tiempo total del proyecto.</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0"/>
              </a:spcAft>
              <a:buSzPts val="2200"/>
              <a:buNone/>
            </a:pPr>
            <a:r>
              <a:rPr lang="es-ES" sz="2200" b="1"/>
              <a:t>Pequeñas: </a:t>
            </a:r>
            <a:r>
              <a:rPr lang="es-ES" sz="2200"/>
              <a:t>Las historias muy largas son difíciles de estimar e imponen restricciones sobre la planificación de un desarrollo iterativo. Generalmente se recomienda la consolidación de historias muy cortas en una sola historia.</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400"/>
              </a:spcAft>
              <a:buSzPts val="2200"/>
              <a:buNone/>
            </a:pPr>
            <a:r>
              <a:rPr lang="es-ES" sz="2200" b="1"/>
              <a:t>Verificables: </a:t>
            </a:r>
            <a:r>
              <a:rPr lang="es-ES" sz="2200"/>
              <a:t>Las historias de usuario cubren requerimientos funcionales, por lo que generalmente son verificables. Cuando sea posible, la verificación debe automatizarse, de manera que pueda ser verificada en cada entrega del proyecto.</a:t>
            </a:r>
            <a:endParaRPr/>
          </a:p>
        </p:txBody>
      </p:sp>
      <p:sp>
        <p:nvSpPr>
          <p:cNvPr id="767" name="Google Shape;767;p4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432" name="Google Shape;432;p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200"/>
              <a:buChar char=" "/>
            </a:pPr>
            <a:r>
              <a:rPr lang="es-ES" sz="2400"/>
              <a:t>Un requerimiento (o requisito) es una característica del sistema o una descripción de algo que el sistema es capaz de hacer con el objeto de satisfacer el propósito del sistema</a:t>
            </a:r>
            <a:endParaRPr sz="2400"/>
          </a:p>
          <a:p>
            <a:pPr marL="68580" lvl="0" indent="0" algn="l" rtl="0">
              <a:lnSpc>
                <a:spcPct val="90000"/>
              </a:lnSpc>
              <a:spcBef>
                <a:spcPts val="1400"/>
              </a:spcBef>
              <a:spcAft>
                <a:spcPts val="200"/>
              </a:spcAft>
              <a:buSzPts val="2200"/>
              <a:buNone/>
            </a:pPr>
            <a:endParaRPr sz="2400"/>
          </a:p>
        </p:txBody>
      </p:sp>
      <p:sp>
        <p:nvSpPr>
          <p:cNvPr id="434" name="Google Shape;434;p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solidFill>
                  <a:srgbClr val="FFBFBF"/>
                </a:solidFill>
              </a:rPr>
              <a:t>4</a:t>
            </a:fld>
            <a:endParaRPr>
              <a:solidFill>
                <a:srgbClr val="FFBFBF"/>
              </a:solidFill>
            </a:endParaRPr>
          </a:p>
        </p:txBody>
      </p:sp>
      <p:pic>
        <p:nvPicPr>
          <p:cNvPr id="435" name="Google Shape;435;p8" descr="http://vignette2.wikia.nocookie.net/requerimientosing/images/a/a9/Analisis_de_requerimientos.jpg/revision/latest?cb=20141018055640&amp;path-prefix=es"/>
          <p:cNvPicPr preferRelativeResize="0"/>
          <p:nvPr/>
        </p:nvPicPr>
        <p:blipFill rotWithShape="1">
          <a:blip r:embed="rId3">
            <a:alphaModFix/>
          </a:blip>
          <a:srcRect/>
          <a:stretch/>
        </p:blipFill>
        <p:spPr>
          <a:xfrm>
            <a:off x="6960099" y="2910749"/>
            <a:ext cx="2665789" cy="295984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5"/>
          <p:cNvSpPr txBox="1">
            <a:spLocks noGrp="1"/>
          </p:cNvSpPr>
          <p:nvPr>
            <p:ph type="title"/>
          </p:nvPr>
        </p:nvSpPr>
        <p:spPr>
          <a:xfrm>
            <a:off x="1229360" y="306923"/>
            <a:ext cx="107188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400" b="1"/>
              <a:t>Criterios de aceptación</a:t>
            </a:r>
            <a:endParaRPr sz="4000" b="1"/>
          </a:p>
        </p:txBody>
      </p:sp>
      <p:sp>
        <p:nvSpPr>
          <p:cNvPr id="773" name="Google Shape;773;p4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200"/>
              <a:t>Un criterio de aceptación es el criterio por el cual se define si una historia de usuario fue desarrollada según la expectativa del Product Manager/Owner (como representante de los criterios del cliente) y se si puede dar como hecha.</a:t>
            </a:r>
            <a:endParaRPr/>
          </a:p>
          <a:p>
            <a:pPr marL="482600" lvl="1" indent="-203200" algn="just" rtl="0">
              <a:lnSpc>
                <a:spcPct val="90000"/>
              </a:lnSpc>
              <a:spcBef>
                <a:spcPts val="600"/>
              </a:spcBef>
              <a:spcAft>
                <a:spcPts val="0"/>
              </a:spcAft>
              <a:buSzPts val="2200"/>
              <a:buFont typeface="Noto Sans Symbols"/>
              <a:buNone/>
            </a:pPr>
            <a:endParaRPr sz="2200"/>
          </a:p>
          <a:p>
            <a:pPr marL="502919" lvl="1" indent="-342899" algn="just" rtl="0">
              <a:lnSpc>
                <a:spcPct val="90000"/>
              </a:lnSpc>
              <a:spcBef>
                <a:spcPts val="600"/>
              </a:spcBef>
              <a:spcAft>
                <a:spcPts val="400"/>
              </a:spcAft>
              <a:buSzPts val="2200"/>
              <a:buFont typeface="Noto Sans Symbols"/>
              <a:buChar char="▪"/>
            </a:pPr>
            <a:r>
              <a:rPr lang="es-ES" sz="2200"/>
              <a:t>Deben ser definidos durante la etapa inicial antes de la codificación, acompañan a la historia de usuario, porque complementan la historia de usuario y ayudan al equipo de desarrollo a entender mejor cómo se espera que el producto se comporte. </a:t>
            </a:r>
            <a:endParaRPr/>
          </a:p>
        </p:txBody>
      </p:sp>
      <p:sp>
        <p:nvSpPr>
          <p:cNvPr id="775" name="Google Shape;775;p4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40</a:t>
            </a:f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200" b="1"/>
              <a:t>Criterios de aceptación</a:t>
            </a:r>
            <a:endParaRPr/>
          </a:p>
        </p:txBody>
      </p:sp>
      <p:sp>
        <p:nvSpPr>
          <p:cNvPr id="781" name="Google Shape;781;p4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400"/>
              <a:t>Los criterios de aceptación son utilizados para expresar el resultado de las conversaciones del cliente con el desarrollador. El cliente debería ser quien las escriba más que el desarrollador.</a:t>
            </a:r>
            <a:endParaRPr sz="2400"/>
          </a:p>
          <a:p>
            <a:pPr marL="502919" lvl="1" indent="-342899" algn="just" rtl="0">
              <a:lnSpc>
                <a:spcPct val="90000"/>
              </a:lnSpc>
              <a:spcBef>
                <a:spcPts val="1600"/>
              </a:spcBef>
              <a:spcAft>
                <a:spcPts val="0"/>
              </a:spcAft>
              <a:buSzPts val="2200"/>
              <a:buFont typeface="Noto Sans Symbols"/>
              <a:buChar char="▪"/>
            </a:pPr>
            <a:r>
              <a:rPr lang="es-ES" sz="2400"/>
              <a:t>Representan el inicio de la definición del cómo. No están diseñados para ser tan detallados como una especificación de diseño tradicional. </a:t>
            </a:r>
            <a:endParaRPr sz="2400"/>
          </a:p>
          <a:p>
            <a:pPr marL="502919" lvl="1" indent="-342899" algn="just" rtl="0">
              <a:lnSpc>
                <a:spcPct val="90000"/>
              </a:lnSpc>
              <a:spcBef>
                <a:spcPts val="1600"/>
              </a:spcBef>
              <a:spcAft>
                <a:spcPts val="0"/>
              </a:spcAft>
              <a:buSzPts val="2200"/>
              <a:buFont typeface="Noto Sans Symbols"/>
              <a:buChar char="▪"/>
            </a:pPr>
            <a:r>
              <a:rPr lang="es-ES" sz="2400"/>
              <a:t>Si una historia de usuario tiene más de 4 criterios de aceptación, debe evaluarse subdividir la historia. </a:t>
            </a:r>
            <a:endParaRPr sz="2400"/>
          </a:p>
          <a:p>
            <a:pPr marL="502919" lvl="1" indent="-342899" algn="just" rtl="0">
              <a:lnSpc>
                <a:spcPct val="90000"/>
              </a:lnSpc>
              <a:spcBef>
                <a:spcPts val="1600"/>
              </a:spcBef>
              <a:spcAft>
                <a:spcPts val="0"/>
              </a:spcAft>
              <a:buSzPts val="2200"/>
              <a:buFont typeface="Noto Sans Symbols"/>
              <a:buChar char="▪"/>
            </a:pPr>
            <a:r>
              <a:rPr lang="es-ES" sz="2400"/>
              <a:t>Puede añadirse un número de escenario para identificar al criterio, asociado a la historia de usuario en cuestión. </a:t>
            </a:r>
            <a:endParaRPr sz="2400"/>
          </a:p>
          <a:p>
            <a:pPr marL="486029" lvl="1" indent="-203200" algn="just" rtl="0">
              <a:lnSpc>
                <a:spcPct val="90000"/>
              </a:lnSpc>
              <a:spcBef>
                <a:spcPts val="1000"/>
              </a:spcBef>
              <a:spcAft>
                <a:spcPts val="0"/>
              </a:spcAft>
              <a:buSzPts val="2200"/>
              <a:buFont typeface="Noto Sans Symbols"/>
              <a:buNone/>
            </a:pPr>
            <a:endParaRPr sz="2400"/>
          </a:p>
          <a:p>
            <a:pPr marL="486029" lvl="1" indent="-203200" algn="just" rtl="0">
              <a:lnSpc>
                <a:spcPct val="90000"/>
              </a:lnSpc>
              <a:spcBef>
                <a:spcPts val="400"/>
              </a:spcBef>
              <a:spcAft>
                <a:spcPts val="400"/>
              </a:spcAft>
              <a:buSzPts val="2200"/>
              <a:buFont typeface="Noto Sans Symbols"/>
              <a:buNone/>
            </a:pPr>
            <a:endParaRPr sz="2400"/>
          </a:p>
        </p:txBody>
      </p:sp>
      <p:sp>
        <p:nvSpPr>
          <p:cNvPr id="783" name="Google Shape;783;p4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41</a:t>
            </a:f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Plantilla</a:t>
            </a:r>
            <a:endParaRPr/>
          </a:p>
        </p:txBody>
      </p:sp>
      <p:sp>
        <p:nvSpPr>
          <p:cNvPr id="789" name="Google Shape;789;p12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s-ES"/>
              <a:t>INGENIERÍA DE SOFTWARE I  2023</a:t>
            </a:r>
            <a:endParaRPr/>
          </a:p>
        </p:txBody>
      </p:sp>
      <p:sp>
        <p:nvSpPr>
          <p:cNvPr id="790" name="Google Shape;790;p12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42</a:t>
            </a:fld>
            <a:endParaRPr/>
          </a:p>
        </p:txBody>
      </p:sp>
      <p:sp>
        <p:nvSpPr>
          <p:cNvPr id="791" name="Google Shape;791;p127"/>
          <p:cNvSpPr/>
          <p:nvPr/>
        </p:nvSpPr>
        <p:spPr>
          <a:xfrm>
            <a:off x="1806702" y="2166424"/>
            <a:ext cx="8434578" cy="4031175"/>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792" name="Google Shape;792;p127"/>
          <p:cNvSpPr txBox="1"/>
          <p:nvPr/>
        </p:nvSpPr>
        <p:spPr>
          <a:xfrm>
            <a:off x="2034543" y="2744890"/>
            <a:ext cx="7880552" cy="34527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ID</a:t>
            </a:r>
            <a:r>
              <a:rPr lang="es-ES" sz="2400" b="0" i="0" u="none" strike="noStrike" cap="none">
                <a:solidFill>
                  <a:srgbClr val="3F3F3F"/>
                </a:solidFill>
                <a:latin typeface="Calibri"/>
                <a:ea typeface="Calibri"/>
                <a:cs typeface="Calibri"/>
                <a:sym typeface="Calibri"/>
              </a:rPr>
              <a:t>: Identificador unívoco de la historia expresado como texto generalmente de la forma &lt;verbo&gt; &lt;sustantivo&gt;</a:t>
            </a:r>
            <a:endParaRPr sz="2000" b="0" i="0" u="none" strike="noStrike" cap="none">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TÍTULO</a:t>
            </a:r>
            <a:r>
              <a:rPr lang="es-ES" sz="2400" b="0" i="0" u="none" strike="noStrike" cap="none">
                <a:solidFill>
                  <a:srgbClr val="3F3F3F"/>
                </a:solidFill>
                <a:latin typeface="Calibri"/>
                <a:ea typeface="Calibri"/>
                <a:cs typeface="Calibri"/>
                <a:sym typeface="Calibri"/>
              </a:rPr>
              <a:t>:  Descripción de la historia de la forma:  </a:t>
            </a:r>
            <a:r>
              <a:rPr lang="es-ES" sz="2400" b="1" i="0" u="none" strike="noStrike" cap="none">
                <a:solidFill>
                  <a:srgbClr val="3F3F3F"/>
                </a:solidFill>
                <a:latin typeface="Calibri"/>
                <a:ea typeface="Calibri"/>
                <a:cs typeface="Calibri"/>
                <a:sym typeface="Calibri"/>
              </a:rPr>
              <a:t>Como</a:t>
            </a:r>
            <a:r>
              <a:rPr lang="es-ES" sz="2400" b="0" i="0" u="none" strike="noStrike" cap="none">
                <a:solidFill>
                  <a:srgbClr val="3F3F3F"/>
                </a:solidFill>
                <a:latin typeface="Calibri"/>
                <a:ea typeface="Calibri"/>
                <a:cs typeface="Calibri"/>
                <a:sym typeface="Calibri"/>
              </a:rPr>
              <a:t> &lt;rol&gt; </a:t>
            </a:r>
            <a:r>
              <a:rPr lang="es-ES" sz="2400" b="1" i="0" u="none" strike="noStrike" cap="none">
                <a:solidFill>
                  <a:srgbClr val="3F3F3F"/>
                </a:solidFill>
                <a:latin typeface="Calibri"/>
                <a:ea typeface="Calibri"/>
                <a:cs typeface="Calibri"/>
                <a:sym typeface="Calibri"/>
              </a:rPr>
              <a:t>quiero</a:t>
            </a:r>
            <a:r>
              <a:rPr lang="es-ES" sz="2400" b="0" i="0" u="none" strike="noStrike" cap="none">
                <a:solidFill>
                  <a:srgbClr val="3F3F3F"/>
                </a:solidFill>
                <a:latin typeface="Calibri"/>
                <a:ea typeface="Calibri"/>
                <a:cs typeface="Calibri"/>
                <a:sym typeface="Calibri"/>
              </a:rPr>
              <a:t> &lt;algo&gt; </a:t>
            </a:r>
            <a:r>
              <a:rPr lang="es-ES" sz="2400" b="1" i="0" u="none" strike="noStrike" cap="none">
                <a:solidFill>
                  <a:srgbClr val="3F3F3F"/>
                </a:solidFill>
                <a:latin typeface="Calibri"/>
                <a:ea typeface="Calibri"/>
                <a:cs typeface="Calibri"/>
                <a:sym typeface="Calibri"/>
              </a:rPr>
              <a:t>para poder </a:t>
            </a:r>
            <a:r>
              <a:rPr lang="es-ES" sz="2400" b="0" i="0" u="none" strike="noStrike" cap="none">
                <a:solidFill>
                  <a:srgbClr val="3F3F3F"/>
                </a:solidFill>
                <a:latin typeface="Calibri"/>
                <a:ea typeface="Calibri"/>
                <a:cs typeface="Calibri"/>
                <a:sym typeface="Calibri"/>
              </a:rPr>
              <a:t>&lt;beneficio&gt;. </a:t>
            </a:r>
            <a:endParaRPr sz="2000" b="0" i="0" u="none" strike="noStrike" cap="none">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REGLAS DE NEGOCIO</a:t>
            </a:r>
            <a:r>
              <a:rPr lang="es-ES" sz="2400" b="0" i="0" u="none" strike="noStrike" cap="none">
                <a:solidFill>
                  <a:srgbClr val="3F3F3F"/>
                </a:solidFill>
                <a:latin typeface="Calibri"/>
                <a:ea typeface="Calibri"/>
                <a:cs typeface="Calibri"/>
                <a:sym typeface="Calibri"/>
              </a:rPr>
              <a:t>: Conjunto de reglas, normas, políticas, etc. que condicionan el modo de operación. </a:t>
            </a:r>
            <a:endParaRPr sz="2000" b="0" i="0" u="none" strike="noStrike" cap="none">
              <a:solidFill>
                <a:srgbClr val="3F3F3F"/>
              </a:solidFill>
              <a:latin typeface="Calibri"/>
              <a:ea typeface="Calibri"/>
              <a:cs typeface="Calibri"/>
              <a:sym typeface="Calibri"/>
            </a:endParaRPr>
          </a:p>
          <a:p>
            <a:pPr marL="594372" marR="0" lvl="2" indent="0" algn="l" rtl="0">
              <a:lnSpc>
                <a:spcPct val="100000"/>
              </a:lnSpc>
              <a:spcBef>
                <a:spcPts val="500"/>
              </a:spcBef>
              <a:spcAft>
                <a:spcPts val="0"/>
              </a:spcAft>
              <a:buClr>
                <a:schemeClr val="accent1"/>
              </a:buClr>
              <a:buSzPts val="1824"/>
              <a:buFont typeface="Calibri"/>
              <a:buNone/>
            </a:pPr>
            <a:endParaRPr sz="2400" b="0" i="0" u="none" strike="noStrike" cap="none">
              <a:solidFill>
                <a:srgbClr val="3F3F3F"/>
              </a:solidFill>
              <a:latin typeface="Calibri"/>
              <a:ea typeface="Calibri"/>
              <a:cs typeface="Calibri"/>
              <a:sym typeface="Calibri"/>
            </a:endParaRPr>
          </a:p>
          <a:p>
            <a:pPr marL="274325" marR="0" lvl="0" indent="-274325" algn="l" rtl="0">
              <a:lnSpc>
                <a:spcPct val="100000"/>
              </a:lnSpc>
              <a:spcBef>
                <a:spcPts val="600"/>
              </a:spcBef>
              <a:spcAft>
                <a:spcPts val="0"/>
              </a:spcAft>
              <a:buClr>
                <a:schemeClr val="accent1"/>
              </a:buClr>
              <a:buSzPts val="2128"/>
              <a:buFont typeface="Calibri"/>
              <a:buNone/>
            </a:pPr>
            <a:endParaRPr sz="2000" b="0" i="0" u="none" strike="noStrike" cap="none">
              <a:solidFill>
                <a:srgbClr val="3F3F3F"/>
              </a:solidFill>
              <a:latin typeface="Calibri"/>
              <a:ea typeface="Calibri"/>
              <a:cs typeface="Calibri"/>
              <a:sym typeface="Calibri"/>
            </a:endParaRPr>
          </a:p>
          <a:p>
            <a:pPr marL="274325" marR="0" lvl="0" indent="-139196" algn="l" rtl="0">
              <a:lnSpc>
                <a:spcPct val="100000"/>
              </a:lnSpc>
              <a:spcBef>
                <a:spcPts val="600"/>
              </a:spcBef>
              <a:spcAft>
                <a:spcPts val="0"/>
              </a:spcAft>
              <a:buClr>
                <a:schemeClr val="accent1"/>
              </a:buClr>
              <a:buSzPts val="2128"/>
              <a:buFont typeface="Calibri"/>
              <a:buNone/>
            </a:pPr>
            <a:endParaRPr sz="2000" b="0" i="0" u="none" strike="noStrike" cap="none">
              <a:solidFill>
                <a:srgbClr val="3F3F3F"/>
              </a:solidFill>
              <a:latin typeface="Calibri"/>
              <a:ea typeface="Calibri"/>
              <a:cs typeface="Calibri"/>
              <a:sym typeface="Calibri"/>
            </a:endParaRPr>
          </a:p>
          <a:p>
            <a:pPr marL="548651" marR="0" lvl="1" indent="-158501" algn="l" rtl="0">
              <a:lnSpc>
                <a:spcPct val="100000"/>
              </a:lnSpc>
              <a:spcBef>
                <a:spcPts val="500"/>
              </a:spcBef>
              <a:spcAft>
                <a:spcPts val="0"/>
              </a:spcAft>
              <a:buClr>
                <a:schemeClr val="accent1"/>
              </a:buClr>
              <a:buSzPts val="1824"/>
              <a:buFont typeface="Calibri"/>
              <a:buNone/>
            </a:pPr>
            <a:endParaRPr sz="1800" b="0" i="0" u="none" strike="noStrike" cap="none">
              <a:solidFill>
                <a:srgbClr val="3F3F3F"/>
              </a:solidFill>
              <a:latin typeface="Calibri"/>
              <a:ea typeface="Calibri"/>
              <a:cs typeface="Calibri"/>
              <a:sym typeface="Calibri"/>
            </a:endParaRPr>
          </a:p>
        </p:txBody>
      </p:sp>
      <p:sp>
        <p:nvSpPr>
          <p:cNvPr id="793" name="Google Shape;793;p127"/>
          <p:cNvSpPr txBox="1"/>
          <p:nvPr/>
        </p:nvSpPr>
        <p:spPr>
          <a:xfrm>
            <a:off x="2342154" y="1794313"/>
            <a:ext cx="9060300" cy="4906800"/>
          </a:xfrm>
          <a:prstGeom prst="rect">
            <a:avLst/>
          </a:prstGeom>
          <a:solidFill>
            <a:srgbClr val="A5A1A1"/>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727CA3"/>
              </a:buClr>
              <a:buSzPts val="904"/>
              <a:buFont typeface="Noto Sans Symbols"/>
              <a:buNone/>
            </a:pPr>
            <a:endParaRPr sz="1190" b="0" i="0" u="none" strike="noStrike" cap="none" dirty="0">
              <a:solidFill>
                <a:srgbClr val="000000"/>
              </a:solidFill>
              <a:latin typeface="Calibri"/>
              <a:ea typeface="Calibri"/>
              <a:cs typeface="Calibri"/>
              <a:sym typeface="Calibri"/>
            </a:endParaRPr>
          </a:p>
          <a:p>
            <a:pPr marL="342900" marR="0" lvl="0" indent="-342900" algn="l" rtl="0">
              <a:lnSpc>
                <a:spcPct val="80000"/>
              </a:lnSpc>
              <a:spcBef>
                <a:spcPts val="600"/>
              </a:spcBef>
              <a:spcAft>
                <a:spcPts val="0"/>
              </a:spcAft>
              <a:buClr>
                <a:srgbClr val="727CA3"/>
              </a:buClr>
              <a:buSzPts val="1809"/>
              <a:buFont typeface="Arial"/>
              <a:buChar char="•"/>
            </a:pPr>
            <a:r>
              <a:rPr lang="es-ES" sz="2380" b="1" i="0" u="none" strike="noStrike" cap="none" dirty="0">
                <a:solidFill>
                  <a:srgbClr val="000000"/>
                </a:solidFill>
                <a:latin typeface="Calibri"/>
                <a:ea typeface="Calibri"/>
                <a:cs typeface="Calibri"/>
                <a:sym typeface="Calibri"/>
              </a:rPr>
              <a:t>CRITERIOS DE ACEPTACIÓN</a:t>
            </a:r>
            <a:r>
              <a:rPr lang="es-ES" sz="2380" b="0" i="0" u="none" strike="noStrike" cap="none" dirty="0">
                <a:solidFill>
                  <a:srgbClr val="000000"/>
                </a:solidFill>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1: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765822" marR="0" lvl="2" indent="-146812" algn="l" rtl="0">
              <a:lnSpc>
                <a:spcPct val="80000"/>
              </a:lnSpc>
              <a:spcBef>
                <a:spcPts val="500"/>
              </a:spcBef>
              <a:spcAft>
                <a:spcPts val="0"/>
              </a:spcAft>
              <a:buClr>
                <a:srgbClr val="BABABA"/>
              </a:buClr>
              <a:buSzPts val="388"/>
              <a:buFont typeface="Arial"/>
              <a:buNone/>
            </a:pPr>
            <a:endParaRPr sz="51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2: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622300" marR="0" lvl="1" indent="-342900" algn="l" rtl="0">
              <a:lnSpc>
                <a:spcPct val="80000"/>
              </a:lnSpc>
              <a:spcBef>
                <a:spcPts val="500"/>
              </a:spcBef>
              <a:spcAft>
                <a:spcPts val="0"/>
              </a:spcAft>
              <a:buClr>
                <a:srgbClr val="9FB8CD"/>
              </a:buClr>
              <a:buSzPts val="1485"/>
              <a:buFont typeface="Arial"/>
              <a:buChar char="•"/>
            </a:pPr>
            <a:r>
              <a:rPr lang="es-ES" sz="2354" b="0" i="0" u="none" strike="noStrike" cap="none" dirty="0">
                <a:solidFill>
                  <a:srgbClr val="464653"/>
                </a:solidFill>
                <a:latin typeface="Calibri"/>
                <a:ea typeface="Calibri"/>
                <a:cs typeface="Calibri"/>
                <a:sym typeface="Calibri"/>
              </a:rPr>
              <a:t>….</a:t>
            </a:r>
            <a:endParaRPr sz="2400" b="0" i="0" u="none" strike="noStrike" cap="none" dirty="0">
              <a:solidFill>
                <a:srgbClr val="464653"/>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N: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615" b="0" i="0" u="none" strike="noStrike" cap="none" dirty="0">
              <a:solidFill>
                <a:srgbClr val="000000"/>
              </a:solidFill>
              <a:latin typeface="Calibri"/>
              <a:ea typeface="Calibri"/>
              <a:cs typeface="Calibri"/>
              <a:sym typeface="Calibri"/>
            </a:endParaRPr>
          </a:p>
        </p:txBody>
      </p:sp>
      <p:sp>
        <p:nvSpPr>
          <p:cNvPr id="794" name="Google Shape;794;p127"/>
          <p:cNvSpPr/>
          <p:nvPr/>
        </p:nvSpPr>
        <p:spPr>
          <a:xfrm>
            <a:off x="8340023" y="1309156"/>
            <a:ext cx="1947573" cy="294357"/>
          </a:xfrm>
          <a:prstGeom prst="rect">
            <a:avLst/>
          </a:prstGeom>
          <a:solidFill>
            <a:schemeClr val="accent1"/>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FFFFFF"/>
                </a:solidFill>
                <a:latin typeface="Gill Sans"/>
                <a:ea typeface="Gill Sans"/>
                <a:cs typeface="Gill Sans"/>
                <a:sym typeface="Gill Sans"/>
              </a:rPr>
              <a:t>Reverso</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92">
                                            <p:txEl>
                                              <p:pRg st="0" end="0"/>
                                            </p:txEl>
                                          </p:spTgt>
                                        </p:tgtEl>
                                        <p:attrNameLst>
                                          <p:attrName>style.visibility</p:attrName>
                                        </p:attrNameLst>
                                      </p:cBhvr>
                                      <p:to>
                                        <p:strVal val="visible"/>
                                      </p:to>
                                    </p:set>
                                    <p:animEffect transition="in" filter="fade">
                                      <p:cBhvr>
                                        <p:cTn id="11" dur="2000"/>
                                        <p:tgtEl>
                                          <p:spTgt spid="79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2">
                                            <p:txEl>
                                              <p:pRg st="1" end="1"/>
                                            </p:txEl>
                                          </p:spTgt>
                                        </p:tgtEl>
                                        <p:attrNameLst>
                                          <p:attrName>style.visibility</p:attrName>
                                        </p:attrNameLst>
                                      </p:cBhvr>
                                      <p:to>
                                        <p:strVal val="visible"/>
                                      </p:to>
                                    </p:set>
                                    <p:animEffect transition="in" filter="fade">
                                      <p:cBhvr>
                                        <p:cTn id="16" dur="2000"/>
                                        <p:tgtEl>
                                          <p:spTgt spid="79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92">
                                            <p:txEl>
                                              <p:pRg st="2" end="2"/>
                                            </p:txEl>
                                          </p:spTgt>
                                        </p:tgtEl>
                                        <p:attrNameLst>
                                          <p:attrName>style.visibility</p:attrName>
                                        </p:attrNameLst>
                                      </p:cBhvr>
                                      <p:to>
                                        <p:strVal val="visible"/>
                                      </p:to>
                                    </p:set>
                                    <p:animEffect transition="in" filter="fade">
                                      <p:cBhvr>
                                        <p:cTn id="21" dur="2000"/>
                                        <p:tgtEl>
                                          <p:spTgt spid="79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92">
                                            <p:txEl>
                                              <p:pRg st="3" end="3"/>
                                            </p:txEl>
                                          </p:spTgt>
                                        </p:tgtEl>
                                        <p:attrNameLst>
                                          <p:attrName>style.visibility</p:attrName>
                                        </p:attrNameLst>
                                      </p:cBhvr>
                                      <p:to>
                                        <p:strVal val="visible"/>
                                      </p:to>
                                    </p:set>
                                    <p:animEffect transition="in" filter="fade">
                                      <p:cBhvr>
                                        <p:cTn id="26" dur="2000"/>
                                        <p:tgtEl>
                                          <p:spTgt spid="79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2">
                                            <p:txEl>
                                              <p:pRg st="4" end="4"/>
                                            </p:txEl>
                                          </p:spTgt>
                                        </p:tgtEl>
                                        <p:attrNameLst>
                                          <p:attrName>style.visibility</p:attrName>
                                        </p:attrNameLst>
                                      </p:cBhvr>
                                      <p:to>
                                        <p:strVal val="visible"/>
                                      </p:to>
                                    </p:set>
                                    <p:animEffect transition="in" filter="fade">
                                      <p:cBhvr>
                                        <p:cTn id="31" dur="2000"/>
                                        <p:tgtEl>
                                          <p:spTgt spid="79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92">
                                            <p:txEl>
                                              <p:pRg st="5" end="5"/>
                                            </p:txEl>
                                          </p:spTgt>
                                        </p:tgtEl>
                                        <p:attrNameLst>
                                          <p:attrName>style.visibility</p:attrName>
                                        </p:attrNameLst>
                                      </p:cBhvr>
                                      <p:to>
                                        <p:strVal val="visible"/>
                                      </p:to>
                                    </p:set>
                                    <p:animEffect transition="in" filter="fade">
                                      <p:cBhvr>
                                        <p:cTn id="36" dur="2000"/>
                                        <p:tgtEl>
                                          <p:spTgt spid="79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92">
                                            <p:txEl>
                                              <p:pRg st="6" end="6"/>
                                            </p:txEl>
                                          </p:spTgt>
                                        </p:tgtEl>
                                        <p:attrNameLst>
                                          <p:attrName>style.visibility</p:attrName>
                                        </p:attrNameLst>
                                      </p:cBhvr>
                                      <p:to>
                                        <p:strVal val="visible"/>
                                      </p:to>
                                    </p:set>
                                    <p:animEffect transition="in" filter="fade">
                                      <p:cBhvr>
                                        <p:cTn id="41" dur="2000"/>
                                        <p:tgtEl>
                                          <p:spTgt spid="79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92">
                                            <p:txEl>
                                              <p:pRg st="7" end="7"/>
                                            </p:txEl>
                                          </p:spTgt>
                                        </p:tgtEl>
                                        <p:attrNameLst>
                                          <p:attrName>style.visibility</p:attrName>
                                        </p:attrNameLst>
                                      </p:cBhvr>
                                      <p:to>
                                        <p:strVal val="visible"/>
                                      </p:to>
                                    </p:set>
                                    <p:animEffect transition="in" filter="fade">
                                      <p:cBhvr>
                                        <p:cTn id="46" dur="2000"/>
                                        <p:tgtEl>
                                          <p:spTgt spid="79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92">
                                            <p:txEl>
                                              <p:pRg st="8" end="8"/>
                                            </p:txEl>
                                          </p:spTgt>
                                        </p:tgtEl>
                                        <p:attrNameLst>
                                          <p:attrName>style.visibility</p:attrName>
                                        </p:attrNameLst>
                                      </p:cBhvr>
                                      <p:to>
                                        <p:strVal val="visible"/>
                                      </p:to>
                                    </p:set>
                                    <p:animEffect transition="in" filter="fade">
                                      <p:cBhvr>
                                        <p:cTn id="51" dur="2000"/>
                                        <p:tgtEl>
                                          <p:spTgt spid="79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94"/>
                                        </p:tgtEl>
                                        <p:attrNameLst>
                                          <p:attrName>style.visibility</p:attrName>
                                        </p:attrNameLst>
                                      </p:cBhvr>
                                      <p:to>
                                        <p:strVal val="visible"/>
                                      </p:to>
                                    </p:set>
                                    <p:animEffect transition="in" filter="fade">
                                      <p:cBhvr>
                                        <p:cTn id="56" dur="2000"/>
                                        <p:tgtEl>
                                          <p:spTgt spid="79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28"/>
          <p:cNvSpPr/>
          <p:nvPr/>
        </p:nvSpPr>
        <p:spPr>
          <a:xfrm>
            <a:off x="1806702" y="1301753"/>
            <a:ext cx="8746998" cy="4542459"/>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800" name="Google Shape;800;p128"/>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sp>
        <p:nvSpPr>
          <p:cNvPr id="804" name="Google Shape;804;p128"/>
          <p:cNvSpPr txBox="1">
            <a:spLocks noGrp="1"/>
          </p:cNvSpPr>
          <p:nvPr>
            <p:ph type="body" idx="2"/>
          </p:nvPr>
        </p:nvSpPr>
        <p:spPr>
          <a:xfrm>
            <a:off x="2034542" y="1750405"/>
            <a:ext cx="8519161" cy="461229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2128"/>
              <a:buNone/>
            </a:pPr>
            <a:r>
              <a:rPr lang="es-ES" sz="2400" b="1">
                <a:solidFill>
                  <a:schemeClr val="dk1"/>
                </a:solidFill>
              </a:rPr>
              <a:t>Id</a:t>
            </a:r>
            <a:r>
              <a:rPr lang="es-ES" sz="2400">
                <a:solidFill>
                  <a:schemeClr val="dk1"/>
                </a:solidFill>
              </a:rPr>
              <a:t>: Matricular persona</a:t>
            </a:r>
            <a:endParaRPr sz="2400">
              <a:solidFill>
                <a:schemeClr val="dk1"/>
              </a:solidFill>
            </a:endParaRPr>
          </a:p>
          <a:p>
            <a:pPr marL="0" lvl="0" indent="0" algn="l" rtl="0">
              <a:lnSpc>
                <a:spcPct val="100000"/>
              </a:lnSpc>
              <a:spcBef>
                <a:spcPts val="600"/>
              </a:spcBef>
              <a:spcAft>
                <a:spcPts val="0"/>
              </a:spcAft>
              <a:buSzPts val="2128"/>
              <a:buNone/>
            </a:pPr>
            <a:r>
              <a:rPr lang="es-ES" sz="2400" b="1">
                <a:solidFill>
                  <a:schemeClr val="dk1"/>
                </a:solidFill>
              </a:rPr>
              <a:t>Título</a:t>
            </a:r>
            <a:r>
              <a:rPr lang="es-ES" sz="2400">
                <a:solidFill>
                  <a:schemeClr val="dk1"/>
                </a:solidFill>
              </a:rPr>
              <a:t>: Como </a:t>
            </a:r>
            <a:r>
              <a:rPr lang="es-ES" sz="2400" i="1">
                <a:solidFill>
                  <a:schemeClr val="dk1"/>
                </a:solidFill>
              </a:rPr>
              <a:t>persona</a:t>
            </a:r>
            <a:r>
              <a:rPr lang="es-ES" sz="2400">
                <a:solidFill>
                  <a:schemeClr val="dk1"/>
                </a:solidFill>
              </a:rPr>
              <a:t> quiero matricularme al instituto para poder hacer los cursos</a:t>
            </a:r>
            <a:endParaRPr sz="2400">
              <a:solidFill>
                <a:schemeClr val="dk1"/>
              </a:solidFill>
            </a:endParaRPr>
          </a:p>
          <a:p>
            <a:pPr marL="0" lvl="0" indent="0" algn="l" rtl="0">
              <a:lnSpc>
                <a:spcPct val="150000"/>
              </a:lnSpc>
              <a:spcBef>
                <a:spcPts val="600"/>
              </a:spcBef>
              <a:spcAft>
                <a:spcPts val="0"/>
              </a:spcAft>
              <a:buSzPts val="2128"/>
              <a:buNone/>
            </a:pPr>
            <a:r>
              <a:rPr lang="es-ES" sz="2400" b="1">
                <a:solidFill>
                  <a:schemeClr val="dk1"/>
                </a:solidFill>
              </a:rPr>
              <a:t>Reglas de Negocio</a:t>
            </a:r>
            <a:r>
              <a:rPr lang="es-ES" sz="2400">
                <a:solidFill>
                  <a:schemeClr val="dk1"/>
                </a:solidFill>
              </a:rPr>
              <a:t>:</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Un DNI no puede estar registrado dos veces con diferentes matrículas</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El pago debe realizarse con tarjeta de crédito</a:t>
            </a:r>
            <a:endParaRPr sz="2400">
              <a:solidFill>
                <a:schemeClr val="dk1"/>
              </a:solidFill>
            </a:endParaRPr>
          </a:p>
          <a:p>
            <a:pPr marL="548651" lvl="1" indent="-158501" algn="l" rtl="0">
              <a:lnSpc>
                <a:spcPct val="100000"/>
              </a:lnSpc>
              <a:spcBef>
                <a:spcPts val="500"/>
              </a:spcBef>
              <a:spcAft>
                <a:spcPts val="0"/>
              </a:spcAft>
              <a:buSzPts val="1824"/>
              <a:buNone/>
            </a:pPr>
            <a:endParaRPr sz="24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fade">
                                      <p:cBhvr>
                                        <p:cTn id="7" dur="2000"/>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fade">
                                      <p:cBhvr>
                                        <p:cTn id="12" dur="2000"/>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4">
                                            <p:txEl>
                                              <p:pRg st="2" end="2"/>
                                            </p:txEl>
                                          </p:spTgt>
                                        </p:tgtEl>
                                        <p:attrNameLst>
                                          <p:attrName>style.visibility</p:attrName>
                                        </p:attrNameLst>
                                      </p:cBhvr>
                                      <p:to>
                                        <p:strVal val="visible"/>
                                      </p:to>
                                    </p:set>
                                    <p:animEffect transition="in" filter="fade">
                                      <p:cBhvr>
                                        <p:cTn id="17" dur="2000"/>
                                        <p:tgtEl>
                                          <p:spTgt spid="8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4">
                                            <p:txEl>
                                              <p:pRg st="3" end="3"/>
                                            </p:txEl>
                                          </p:spTgt>
                                        </p:tgtEl>
                                        <p:attrNameLst>
                                          <p:attrName>style.visibility</p:attrName>
                                        </p:attrNameLst>
                                      </p:cBhvr>
                                      <p:to>
                                        <p:strVal val="visible"/>
                                      </p:to>
                                    </p:set>
                                    <p:animEffect transition="in" filter="fade">
                                      <p:cBhvr>
                                        <p:cTn id="22" dur="2000"/>
                                        <p:tgtEl>
                                          <p:spTgt spid="8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4">
                                            <p:txEl>
                                              <p:pRg st="4" end="4"/>
                                            </p:txEl>
                                          </p:spTgt>
                                        </p:tgtEl>
                                        <p:attrNameLst>
                                          <p:attrName>style.visibility</p:attrName>
                                        </p:attrNameLst>
                                      </p:cBhvr>
                                      <p:to>
                                        <p:strVal val="visible"/>
                                      </p:to>
                                    </p:set>
                                    <p:animEffect transition="in" filter="fade">
                                      <p:cBhvr>
                                        <p:cTn id="27" dur="2000"/>
                                        <p:tgtEl>
                                          <p:spTgt spid="8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4">
                                            <p:txEl>
                                              <p:pRg st="5" end="5"/>
                                            </p:txEl>
                                          </p:spTgt>
                                        </p:tgtEl>
                                        <p:attrNameLst>
                                          <p:attrName>style.visibility</p:attrName>
                                        </p:attrNameLst>
                                      </p:cBhvr>
                                      <p:to>
                                        <p:strVal val="visible"/>
                                      </p:to>
                                    </p:set>
                                    <p:animEffect transition="in" filter="fade">
                                      <p:cBhvr>
                                        <p:cTn id="32" dur="2000"/>
                                        <p:tgtEl>
                                          <p:spTgt spid="8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2" name="Google Shape;812;p129"/>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pic>
        <p:nvPicPr>
          <p:cNvPr id="2" name="Imagen 1"/>
          <p:cNvPicPr>
            <a:picLocks noChangeAspect="1"/>
          </p:cNvPicPr>
          <p:nvPr/>
        </p:nvPicPr>
        <p:blipFill rotWithShape="1">
          <a:blip r:embed="rId3"/>
          <a:srcRect t="8507"/>
          <a:stretch/>
        </p:blipFill>
        <p:spPr>
          <a:xfrm>
            <a:off x="261258" y="1407886"/>
            <a:ext cx="11317874" cy="49014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 </a:t>
            </a:r>
            <a:r>
              <a:rPr lang="es-ES" sz="4400" b="1"/>
              <a:t>Beneficios</a:t>
            </a:r>
            <a:endParaRPr/>
          </a:p>
        </p:txBody>
      </p:sp>
      <p:sp>
        <p:nvSpPr>
          <p:cNvPr id="822" name="Google Shape;822;p4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06349" lvl="1" indent="-342900" algn="just" rtl="0">
              <a:lnSpc>
                <a:spcPct val="90000"/>
              </a:lnSpc>
              <a:spcBef>
                <a:spcPts val="0"/>
              </a:spcBef>
              <a:spcAft>
                <a:spcPts val="0"/>
              </a:spcAft>
              <a:buSzPts val="2000"/>
              <a:buFont typeface="Noto Sans Symbols"/>
              <a:buChar char="▪"/>
            </a:pPr>
            <a:r>
              <a:rPr lang="es-ES" sz="2400"/>
              <a:t>Al ser muy corta, ésta representa requisitos del modelo de negocio que pueden implementarse rápidamente (días o semanas).</a:t>
            </a:r>
            <a:endParaRPr sz="2400"/>
          </a:p>
          <a:p>
            <a:pPr marL="506349" lvl="1" indent="-342900" algn="just" rtl="0">
              <a:lnSpc>
                <a:spcPct val="90000"/>
              </a:lnSpc>
              <a:spcBef>
                <a:spcPts val="1600"/>
              </a:spcBef>
              <a:spcAft>
                <a:spcPts val="0"/>
              </a:spcAft>
              <a:buSzPts val="2000"/>
              <a:buFont typeface="Noto Sans Symbols"/>
              <a:buChar char="▪"/>
            </a:pPr>
            <a:r>
              <a:rPr lang="es-ES" sz="2400"/>
              <a:t>Necesitan poco mantenimiento.</a:t>
            </a:r>
            <a:endParaRPr sz="2400"/>
          </a:p>
          <a:p>
            <a:pPr marL="506349" lvl="1" indent="-342900" algn="just" rtl="0">
              <a:lnSpc>
                <a:spcPct val="90000"/>
              </a:lnSpc>
              <a:spcBef>
                <a:spcPts val="1600"/>
              </a:spcBef>
              <a:spcAft>
                <a:spcPts val="0"/>
              </a:spcAft>
              <a:buSzPts val="2000"/>
              <a:buFont typeface="Noto Sans Symbols"/>
              <a:buChar char="▪"/>
            </a:pPr>
            <a:r>
              <a:rPr lang="es-ES" sz="2400"/>
              <a:t>Mantienen una relación cercana con el cliente.</a:t>
            </a:r>
            <a:endParaRPr sz="2400"/>
          </a:p>
          <a:p>
            <a:pPr marL="506349" lvl="1" indent="-342900" algn="just" rtl="0">
              <a:lnSpc>
                <a:spcPct val="90000"/>
              </a:lnSpc>
              <a:spcBef>
                <a:spcPts val="1600"/>
              </a:spcBef>
              <a:spcAft>
                <a:spcPts val="0"/>
              </a:spcAft>
              <a:buSzPts val="2000"/>
              <a:buFont typeface="Noto Sans Symbols"/>
              <a:buChar char="▪"/>
            </a:pPr>
            <a:r>
              <a:rPr lang="es-ES" sz="2400"/>
              <a:t>Permite dividir los proyectos en pequeñas entregas.</a:t>
            </a:r>
            <a:endParaRPr sz="2400"/>
          </a:p>
          <a:p>
            <a:pPr marL="506349" lvl="1" indent="-342900" algn="just" rtl="0">
              <a:lnSpc>
                <a:spcPct val="90000"/>
              </a:lnSpc>
              <a:spcBef>
                <a:spcPts val="1600"/>
              </a:spcBef>
              <a:spcAft>
                <a:spcPts val="0"/>
              </a:spcAft>
              <a:buSzPts val="2000"/>
              <a:buFont typeface="Noto Sans Symbols"/>
              <a:buChar char="▪"/>
            </a:pPr>
            <a:r>
              <a:rPr lang="es-ES" sz="2400"/>
              <a:t>Permite estimar fácilmente el esfuerzo de desarrollo.</a:t>
            </a:r>
            <a:endParaRPr sz="2400"/>
          </a:p>
          <a:p>
            <a:pPr marL="506349" lvl="1" indent="-342900" algn="just" rtl="0">
              <a:lnSpc>
                <a:spcPct val="90000"/>
              </a:lnSpc>
              <a:spcBef>
                <a:spcPts val="1600"/>
              </a:spcBef>
              <a:spcAft>
                <a:spcPts val="400"/>
              </a:spcAft>
              <a:buSzPts val="2000"/>
              <a:buFont typeface="Noto Sans Symbols"/>
              <a:buChar char="▪"/>
            </a:pPr>
            <a:r>
              <a:rPr lang="es-ES" sz="2400"/>
              <a:t>Es ideal para proyectos con requisitos volátiles o no muy claros.</a:t>
            </a:r>
            <a:endParaRPr sz="2400"/>
          </a:p>
        </p:txBody>
      </p:sp>
      <p:sp>
        <p:nvSpPr>
          <p:cNvPr id="824" name="Google Shape;824;p4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45</a:t>
            </a:fld>
            <a:endParaRPr/>
          </a:p>
        </p:txBody>
      </p:sp>
      <p:pic>
        <p:nvPicPr>
          <p:cNvPr id="825" name="Google Shape;825;p48"/>
          <p:cNvPicPr preferRelativeResize="0"/>
          <p:nvPr/>
        </p:nvPicPr>
        <p:blipFill rotWithShape="1">
          <a:blip r:embed="rId3">
            <a:alphaModFix/>
          </a:blip>
          <a:srcRect/>
          <a:stretch/>
        </p:blipFill>
        <p:spPr>
          <a:xfrm>
            <a:off x="8433600" y="2564904"/>
            <a:ext cx="1127708" cy="150361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49"/>
          <p:cNvPicPr preferRelativeResize="0"/>
          <p:nvPr/>
        </p:nvPicPr>
        <p:blipFill rotWithShape="1">
          <a:blip r:embed="rId3">
            <a:alphaModFix/>
          </a:blip>
          <a:srcRect/>
          <a:stretch/>
        </p:blipFill>
        <p:spPr>
          <a:xfrm>
            <a:off x="8667388" y="3501010"/>
            <a:ext cx="1981111" cy="1733895"/>
          </a:xfrm>
          <a:prstGeom prst="rect">
            <a:avLst/>
          </a:prstGeom>
          <a:noFill/>
          <a:ln>
            <a:noFill/>
          </a:ln>
        </p:spPr>
      </p:pic>
      <p:sp>
        <p:nvSpPr>
          <p:cNvPr id="831" name="Google Shape;831;p49"/>
          <p:cNvSpPr txBox="1">
            <a:spLocks noGrp="1"/>
          </p:cNvSpPr>
          <p:nvPr>
            <p:ph type="title"/>
          </p:nvPr>
        </p:nvSpPr>
        <p:spPr>
          <a:xfrm>
            <a:off x="1238292" y="499540"/>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Limitaciones</a:t>
            </a:r>
            <a:endParaRPr/>
          </a:p>
        </p:txBody>
      </p:sp>
      <p:sp>
        <p:nvSpPr>
          <p:cNvPr id="832" name="Google Shape;832;p49"/>
          <p:cNvSpPr txBox="1">
            <a:spLocks noGrp="1"/>
          </p:cNvSpPr>
          <p:nvPr>
            <p:ph type="body" idx="1"/>
          </p:nvPr>
        </p:nvSpPr>
        <p:spPr>
          <a:xfrm>
            <a:off x="1238292" y="1844988"/>
            <a:ext cx="9410207" cy="4391578"/>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Sin criterios de aceptación pueden quedar abiertas a distintas interpretaciones haciendo difícil utilizarlas como base para un contrato.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Se requiere un contacto permanente con el cliente durante el proyecto lo cual puede ser difícil o costoso.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Podría resultar difícil escalar a proyectos grandes.</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Requiere desarrolladores muy competentes.</a:t>
            </a:r>
            <a:endParaRPr sz="24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0"/>
          <p:cNvSpPr txBox="1">
            <a:spLocks noGrp="1"/>
          </p:cNvSpPr>
          <p:nvPr>
            <p:ph type="title"/>
          </p:nvPr>
        </p:nvSpPr>
        <p:spPr>
          <a:xfrm>
            <a:off x="1268434" y="42752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Épicas</a:t>
            </a:r>
            <a:endParaRPr sz="4400" b="1"/>
          </a:p>
        </p:txBody>
      </p:sp>
      <p:sp>
        <p:nvSpPr>
          <p:cNvPr id="840" name="Google Shape;840;p50"/>
          <p:cNvSpPr txBox="1">
            <a:spLocks noGrp="1"/>
          </p:cNvSpPr>
          <p:nvPr>
            <p:ph type="body" idx="1"/>
          </p:nvPr>
        </p:nvSpPr>
        <p:spPr>
          <a:xfrm>
            <a:off x="715350" y="1998717"/>
            <a:ext cx="9097500" cy="1058700"/>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Se denomina Épica a un conjunto de Historias de usuario que se agrupan por algún denominador común</a:t>
            </a:r>
            <a:endParaRPr sz="2400"/>
          </a:p>
          <a:p>
            <a:pPr marL="342900" lvl="1" indent="-215900" algn="just" rtl="0">
              <a:lnSpc>
                <a:spcPct val="85000"/>
              </a:lnSpc>
              <a:spcBef>
                <a:spcPts val="1200"/>
              </a:spcBef>
              <a:spcAft>
                <a:spcPts val="0"/>
              </a:spcAft>
              <a:buSzPts val="2000"/>
              <a:buFont typeface="Noto Sans Symbols"/>
              <a:buNone/>
            </a:pPr>
            <a:endParaRPr sz="2400"/>
          </a:p>
        </p:txBody>
      </p:sp>
      <p:pic>
        <p:nvPicPr>
          <p:cNvPr id="843" name="Google Shape;843;p50" descr="Scrum con Jira – Relación entre Épicas, Historias y Tareas Técnicas. | |  Blog Personal Diego Acosta"/>
          <p:cNvPicPr preferRelativeResize="0"/>
          <p:nvPr/>
        </p:nvPicPr>
        <p:blipFill rotWithShape="1">
          <a:blip r:embed="rId3">
            <a:alphaModFix/>
          </a:blip>
          <a:srcRect/>
          <a:stretch/>
        </p:blipFill>
        <p:spPr>
          <a:xfrm>
            <a:off x="7043356" y="3240092"/>
            <a:ext cx="3057525" cy="2886076"/>
          </a:xfrm>
          <a:prstGeom prst="rect">
            <a:avLst/>
          </a:prstGeom>
          <a:noFill/>
          <a:ln>
            <a:noFill/>
          </a:ln>
        </p:spPr>
      </p:pic>
      <p:sp>
        <p:nvSpPr>
          <p:cNvPr id="844" name="Google Shape;844;p50"/>
          <p:cNvSpPr txBox="1"/>
          <p:nvPr/>
        </p:nvSpPr>
        <p:spPr>
          <a:xfrm>
            <a:off x="845700" y="3788300"/>
            <a:ext cx="5250300" cy="17433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La épica representa un objetivo alcanzable que nace de la necesidad del cliente. </a:t>
            </a:r>
            <a:endParaRPr sz="2000">
              <a:solidFill>
                <a:srgbClr val="3F3F3F"/>
              </a:solidFill>
              <a:latin typeface="Calibri"/>
              <a:ea typeface="Calibri"/>
              <a:cs typeface="Calibri"/>
              <a:sym typeface="Calibri"/>
            </a:endParaRPr>
          </a:p>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Es un objetivo al que nos aproximamos y que esperamos alcanzar algún día. </a:t>
            </a:r>
            <a:endParaRPr sz="2000">
              <a:solidFill>
                <a:srgbClr val="3F3F3F"/>
              </a:solidFill>
              <a:latin typeface="Calibri"/>
              <a:ea typeface="Calibri"/>
              <a:cs typeface="Calibri"/>
              <a:sym typeface="Calibri"/>
            </a:endParaRPr>
          </a:p>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La épica no es la funcionalidad.</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1e5c0fd32e2_0_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Ejemplo de Épicas</a:t>
            </a:r>
            <a:endParaRPr/>
          </a:p>
        </p:txBody>
      </p:sp>
      <p:sp>
        <p:nvSpPr>
          <p:cNvPr id="851" name="Google Shape;851;g1e5c0fd32e2_0_8"/>
          <p:cNvSpPr txBox="1">
            <a:spLocks noGrp="1"/>
          </p:cNvSpPr>
          <p:nvPr>
            <p:ph type="body" idx="1"/>
          </p:nvPr>
        </p:nvSpPr>
        <p:spPr>
          <a:xfrm>
            <a:off x="336550" y="1661825"/>
            <a:ext cx="11390100" cy="3408000"/>
          </a:xfrm>
          <a:prstGeom prst="rect">
            <a:avLst/>
          </a:prstGeom>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dirty="0"/>
              <a:t>Épica:</a:t>
            </a:r>
            <a:endParaRPr sz="2400" dirty="0"/>
          </a:p>
          <a:p>
            <a:pPr marL="0" lvl="0" indent="0" algn="l" rtl="0">
              <a:lnSpc>
                <a:spcPct val="75000"/>
              </a:lnSpc>
              <a:spcBef>
                <a:spcPts val="975"/>
              </a:spcBef>
              <a:spcAft>
                <a:spcPts val="0"/>
              </a:spcAft>
              <a:buSzPts val="275"/>
              <a:buNone/>
            </a:pPr>
            <a:r>
              <a:rPr lang="es-ES" sz="2400" i="1" u="sng" dirty="0"/>
              <a:t>Como</a:t>
            </a:r>
            <a:r>
              <a:rPr lang="es-ES" sz="2400" i="1" dirty="0"/>
              <a:t> Vicepresidente de mercadeo y ventas </a:t>
            </a:r>
            <a:r>
              <a:rPr lang="es-ES" sz="2400" i="1" u="sng" dirty="0"/>
              <a:t>quiero</a:t>
            </a:r>
            <a:r>
              <a:rPr lang="es-ES" sz="2400" i="1" dirty="0"/>
              <a:t> revisar el desempeño histórico de las ventas </a:t>
            </a:r>
            <a:r>
              <a:rPr lang="es-ES" sz="2400" i="1" u="sng" dirty="0"/>
              <a:t>para</a:t>
            </a:r>
            <a:r>
              <a:rPr lang="es-ES" sz="2400" i="1" dirty="0"/>
              <a:t> identificar las regiones geográficas y productos de mejor desempeño</a:t>
            </a:r>
            <a:endParaRPr sz="2400" i="1" dirty="0"/>
          </a:p>
          <a:p>
            <a:pPr marL="0" lvl="0" indent="0" algn="l" rtl="0">
              <a:lnSpc>
                <a:spcPct val="75000"/>
              </a:lnSpc>
              <a:spcBef>
                <a:spcPts val="975"/>
              </a:spcBef>
              <a:spcAft>
                <a:spcPts val="0"/>
              </a:spcAft>
              <a:buSzPts val="275"/>
              <a:buNone/>
            </a:pPr>
            <a:endParaRPr sz="2400" dirty="0"/>
          </a:p>
          <a:p>
            <a:pPr marL="0" lvl="0" indent="0" algn="l" rtl="0">
              <a:lnSpc>
                <a:spcPct val="75000"/>
              </a:lnSpc>
              <a:spcBef>
                <a:spcPts val="975"/>
              </a:spcBef>
              <a:spcAft>
                <a:spcPts val="0"/>
              </a:spcAft>
              <a:buSzPts val="275"/>
              <a:buNone/>
            </a:pPr>
            <a:r>
              <a:rPr lang="es-ES" sz="2400" dirty="0"/>
              <a:t>Esta épica se puede subdividir en:</a:t>
            </a:r>
            <a:endParaRPr sz="2400" dirty="0"/>
          </a:p>
          <a:p>
            <a:pPr marL="0" lvl="0" indent="0" algn="l" rtl="0">
              <a:lnSpc>
                <a:spcPct val="75000"/>
              </a:lnSpc>
              <a:spcBef>
                <a:spcPts val="975"/>
              </a:spcBef>
              <a:spcAft>
                <a:spcPts val="0"/>
              </a:spcAft>
              <a:buSzPts val="275"/>
              <a:buNone/>
            </a:pPr>
            <a:r>
              <a:rPr lang="es-ES" sz="2400" u="sng" dirty="0"/>
              <a:t>Como</a:t>
            </a:r>
            <a:r>
              <a:rPr lang="es-ES" sz="2400" dirty="0"/>
              <a:t> VP de Mercadeo </a:t>
            </a:r>
            <a:r>
              <a:rPr lang="es-ES" sz="2400" u="sng" dirty="0"/>
              <a:t>quiero</a:t>
            </a:r>
            <a:r>
              <a:rPr lang="es-ES" sz="2400" dirty="0"/>
              <a:t> seleccionar el período de tiempo en el cual realizaré la revisión de las </a:t>
            </a:r>
            <a:r>
              <a:rPr lang="es-ES" sz="2400" dirty="0" smtClean="0"/>
              <a:t>ventas </a:t>
            </a:r>
            <a:r>
              <a:rPr lang="es-ES" sz="2400" u="sng" dirty="0" smtClean="0"/>
              <a:t>para</a:t>
            </a:r>
            <a:r>
              <a:rPr lang="es-ES" sz="2400" dirty="0" smtClean="0"/>
              <a:t> analizar el desempeño</a:t>
            </a:r>
            <a:endParaRPr sz="2400" dirty="0"/>
          </a:p>
          <a:p>
            <a:pPr marL="0" lvl="0" indent="0" algn="l" rtl="0">
              <a:lnSpc>
                <a:spcPct val="75000"/>
              </a:lnSpc>
              <a:spcBef>
                <a:spcPts val="975"/>
              </a:spcBef>
              <a:spcAft>
                <a:spcPts val="0"/>
              </a:spcAft>
              <a:buSzPts val="275"/>
              <a:buNone/>
            </a:pPr>
            <a:r>
              <a:rPr lang="es-ES" sz="2400" u="sng" dirty="0"/>
              <a:t>Como</a:t>
            </a:r>
            <a:r>
              <a:rPr lang="es-ES" sz="2400" dirty="0"/>
              <a:t> VP de Mercadeo </a:t>
            </a:r>
            <a:r>
              <a:rPr lang="es-ES" sz="2400" u="sng" dirty="0"/>
              <a:t>quiero</a:t>
            </a:r>
            <a:r>
              <a:rPr lang="es-ES" sz="2400" dirty="0"/>
              <a:t> clasificar la información de ventas por región geográfica y </a:t>
            </a:r>
            <a:r>
              <a:rPr lang="es-ES" sz="2400" dirty="0" smtClean="0"/>
              <a:t>productos </a:t>
            </a:r>
            <a:r>
              <a:rPr lang="es-ES" sz="2400" u="sng" dirty="0" smtClean="0"/>
              <a:t>para</a:t>
            </a:r>
            <a:r>
              <a:rPr lang="es-ES" sz="2400" dirty="0" smtClean="0"/>
              <a:t> obtener la mejor zona de ventas</a:t>
            </a:r>
            <a:endParaRPr sz="2400" dirty="0"/>
          </a:p>
          <a:p>
            <a:pPr marL="0" lvl="0" indent="0" algn="l" rtl="0">
              <a:lnSpc>
                <a:spcPct val="75000"/>
              </a:lnSpc>
              <a:spcBef>
                <a:spcPts val="975"/>
              </a:spcBef>
              <a:spcAft>
                <a:spcPts val="0"/>
              </a:spcAft>
              <a:buSzPts val="275"/>
              <a:buNone/>
            </a:pPr>
            <a:endParaRPr sz="2400" dirty="0"/>
          </a:p>
          <a:p>
            <a:pPr marL="0" lvl="0" indent="0" algn="l" rtl="0">
              <a:lnSpc>
                <a:spcPct val="75000"/>
              </a:lnSpc>
              <a:spcBef>
                <a:spcPts val="975"/>
              </a:spcBef>
              <a:spcAft>
                <a:spcPts val="0"/>
              </a:spcAft>
              <a:buSzPts val="275"/>
              <a:buNone/>
            </a:pPr>
            <a:endParaRPr sz="2400" dirty="0"/>
          </a:p>
        </p:txBody>
      </p:sp>
      <p:sp>
        <p:nvSpPr>
          <p:cNvPr id="854" name="Google Shape;854;g1e5c0fd32e2_0_8"/>
          <p:cNvSpPr txBox="1"/>
          <p:nvPr/>
        </p:nvSpPr>
        <p:spPr>
          <a:xfrm>
            <a:off x="8912025" y="54780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t>Este ejemplo fue obtenido de Mountain Goat Software. Two Examples of Spliting Epics</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1e5c0fd32e2_0_1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Ejemplo de Épicas</a:t>
            </a:r>
            <a:endParaRPr/>
          </a:p>
        </p:txBody>
      </p:sp>
      <p:sp>
        <p:nvSpPr>
          <p:cNvPr id="861" name="Google Shape;861;g1e5c0fd32e2_0_18"/>
          <p:cNvSpPr txBox="1">
            <a:spLocks noGrp="1"/>
          </p:cNvSpPr>
          <p:nvPr>
            <p:ph type="body" idx="1"/>
          </p:nvPr>
        </p:nvSpPr>
        <p:spPr>
          <a:xfrm>
            <a:off x="336550" y="1661825"/>
            <a:ext cx="11390100" cy="4512300"/>
          </a:xfrm>
          <a:prstGeom prst="rect">
            <a:avLst/>
          </a:prstGeom>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dirty="0"/>
              <a:t>Épica:</a:t>
            </a:r>
            <a:endParaRPr sz="2400" dirty="0"/>
          </a:p>
          <a:p>
            <a:pPr marL="0" lvl="0" indent="0" algn="l" rtl="0">
              <a:lnSpc>
                <a:spcPct val="75000"/>
              </a:lnSpc>
              <a:spcBef>
                <a:spcPts val="975"/>
              </a:spcBef>
              <a:spcAft>
                <a:spcPts val="0"/>
              </a:spcAft>
              <a:buClr>
                <a:schemeClr val="dk1"/>
              </a:buClr>
              <a:buSzPts val="275"/>
              <a:buFont typeface="Arial"/>
              <a:buNone/>
            </a:pPr>
            <a:r>
              <a:rPr lang="es-ES" sz="2400" i="1" u="sng" dirty="0"/>
              <a:t>Como</a:t>
            </a:r>
            <a:r>
              <a:rPr lang="es-ES" sz="2400" i="1" dirty="0"/>
              <a:t> un operador hotelero </a:t>
            </a:r>
            <a:r>
              <a:rPr lang="es-ES" sz="2400" i="1" u="sng" dirty="0"/>
              <a:t>quiero</a:t>
            </a:r>
            <a:r>
              <a:rPr lang="es-ES" sz="2400" i="1" dirty="0"/>
              <a:t> establecer las tarifas óptimas para las habitaciones de mi hotel.</a:t>
            </a:r>
            <a:endParaRPr sz="2400" i="1" dirty="0"/>
          </a:p>
          <a:p>
            <a:pPr marL="0" lvl="0" indent="0" algn="l" rtl="0">
              <a:lnSpc>
                <a:spcPct val="75000"/>
              </a:lnSpc>
              <a:spcBef>
                <a:spcPts val="975"/>
              </a:spcBef>
              <a:spcAft>
                <a:spcPts val="0"/>
              </a:spcAft>
              <a:buClr>
                <a:schemeClr val="dk1"/>
              </a:buClr>
              <a:buSzPts val="275"/>
              <a:buFont typeface="Arial"/>
              <a:buNone/>
            </a:pPr>
            <a:endParaRPr sz="2400" dirty="0"/>
          </a:p>
          <a:p>
            <a:pPr marL="0" lvl="0" indent="0" algn="l" rtl="0">
              <a:lnSpc>
                <a:spcPct val="75000"/>
              </a:lnSpc>
              <a:spcBef>
                <a:spcPts val="975"/>
              </a:spcBef>
              <a:spcAft>
                <a:spcPts val="0"/>
              </a:spcAft>
              <a:buClr>
                <a:schemeClr val="dk1"/>
              </a:buClr>
              <a:buSzPts val="275"/>
              <a:buFont typeface="Arial"/>
              <a:buNone/>
            </a:pPr>
            <a:r>
              <a:rPr lang="es-ES" sz="2400" dirty="0"/>
              <a:t>Esta épica contiene las siguientes HU:</a:t>
            </a:r>
            <a:endParaRPr sz="2400" dirty="0"/>
          </a:p>
          <a:p>
            <a:pPr marL="0" lvl="0" indent="0" algn="l" rtl="0">
              <a:lnSpc>
                <a:spcPct val="75000"/>
              </a:lnSpc>
              <a:spcBef>
                <a:spcPts val="975"/>
              </a:spcBef>
              <a:spcAft>
                <a:spcPts val="0"/>
              </a:spcAft>
              <a:buClr>
                <a:schemeClr val="dk1"/>
              </a:buClr>
              <a:buSzPts val="275"/>
              <a:buFont typeface="Arial"/>
              <a:buNone/>
            </a:pPr>
            <a:endParaRPr sz="2400" dirty="0"/>
          </a:p>
          <a:p>
            <a:pPr marL="0" lvl="0" indent="0" algn="l" rtl="0">
              <a:lnSpc>
                <a:spcPct val="75000"/>
              </a:lnSpc>
              <a:spcBef>
                <a:spcPts val="975"/>
              </a:spcBef>
              <a:spcAft>
                <a:spcPts val="0"/>
              </a:spcAft>
              <a:buClr>
                <a:schemeClr val="dk1"/>
              </a:buClr>
              <a:buSzPts val="275"/>
              <a:buFont typeface="Arial"/>
              <a:buNone/>
            </a:pPr>
            <a:r>
              <a:rPr lang="es-ES" sz="2400" u="sng" dirty="0"/>
              <a:t>Como</a:t>
            </a:r>
            <a:r>
              <a:rPr lang="es-ES" sz="2400" dirty="0"/>
              <a:t> un operador hotelero </a:t>
            </a:r>
            <a:r>
              <a:rPr lang="es-ES" sz="2400" u="sng" dirty="0"/>
              <a:t>quiero</a:t>
            </a:r>
            <a:r>
              <a:rPr lang="es-ES" sz="2400" dirty="0"/>
              <a:t> establecer la tarifa óptima </a:t>
            </a:r>
            <a:r>
              <a:rPr lang="es-ES" sz="2400" u="sng" dirty="0"/>
              <a:t>para</a:t>
            </a:r>
            <a:r>
              <a:rPr lang="es-ES" sz="2400" dirty="0"/>
              <a:t> </a:t>
            </a:r>
            <a:r>
              <a:rPr lang="es-ES" sz="2400" dirty="0" smtClean="0"/>
              <a:t>cotizar las </a:t>
            </a:r>
            <a:r>
              <a:rPr lang="es-ES" sz="2400" dirty="0"/>
              <a:t>habitaciones en base a los precios del año anterior.</a:t>
            </a:r>
            <a:endParaRPr sz="2400" dirty="0"/>
          </a:p>
          <a:p>
            <a:pPr marL="0" lvl="0" indent="0" algn="l" rtl="0">
              <a:lnSpc>
                <a:spcPct val="75000"/>
              </a:lnSpc>
              <a:spcBef>
                <a:spcPts val="975"/>
              </a:spcBef>
              <a:spcAft>
                <a:spcPts val="0"/>
              </a:spcAft>
              <a:buClr>
                <a:schemeClr val="dk1"/>
              </a:buClr>
              <a:buSzPts val="275"/>
              <a:buFont typeface="Arial"/>
              <a:buNone/>
            </a:pPr>
            <a:r>
              <a:rPr lang="es-ES" sz="2400" u="sng" dirty="0"/>
              <a:t>Como</a:t>
            </a:r>
            <a:r>
              <a:rPr lang="es-ES" sz="2400" dirty="0"/>
              <a:t> un operador hotelero </a:t>
            </a:r>
            <a:r>
              <a:rPr lang="es-ES" sz="2400" u="sng" dirty="0"/>
              <a:t>quiero</a:t>
            </a:r>
            <a:r>
              <a:rPr lang="es-ES" sz="2400" dirty="0"/>
              <a:t> establecer la tarifa óptima </a:t>
            </a:r>
            <a:r>
              <a:rPr lang="es-ES" sz="2400" u="sng" dirty="0" smtClean="0"/>
              <a:t>para</a:t>
            </a:r>
            <a:r>
              <a:rPr lang="es-ES" sz="2400" dirty="0" smtClean="0"/>
              <a:t> cotizar </a:t>
            </a:r>
            <a:r>
              <a:rPr lang="es-ES" sz="2400" dirty="0"/>
              <a:t>las habitaciones en base a las tarifas de otros hoteles comparables con el mío.</a:t>
            </a:r>
            <a:endParaRPr sz="2400" dirty="0"/>
          </a:p>
          <a:p>
            <a:pPr marL="0" lvl="0" indent="0" algn="l" rtl="0">
              <a:lnSpc>
                <a:spcPct val="75000"/>
              </a:lnSpc>
              <a:spcBef>
                <a:spcPts val="975"/>
              </a:spcBef>
              <a:spcAft>
                <a:spcPts val="0"/>
              </a:spcAft>
              <a:buSzPts val="275"/>
              <a:buNone/>
            </a:pPr>
            <a:endParaRPr sz="2400" i="1" dirty="0"/>
          </a:p>
          <a:p>
            <a:pPr marL="0" lvl="0" indent="0" algn="l" rtl="0">
              <a:lnSpc>
                <a:spcPct val="75000"/>
              </a:lnSpc>
              <a:spcBef>
                <a:spcPts val="975"/>
              </a:spcBef>
              <a:spcAft>
                <a:spcPts val="0"/>
              </a:spcAft>
              <a:buSzPts val="275"/>
              <a:buNone/>
            </a:pPr>
            <a:endParaRPr sz="2400" dirty="0"/>
          </a:p>
        </p:txBody>
      </p:sp>
      <p:sp>
        <p:nvSpPr>
          <p:cNvPr id="863" name="Google Shape;863;g1e5c0fd32e2_0_18"/>
          <p:cNvSpPr txBox="1">
            <a:spLocks noGrp="1"/>
          </p:cNvSpPr>
          <p:nvPr>
            <p:ph type="sldNum" idx="12"/>
          </p:nvPr>
        </p:nvSpPr>
        <p:spPr>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
        <p:nvSpPr>
          <p:cNvPr id="864" name="Google Shape;864;g1e5c0fd32e2_0_18"/>
          <p:cNvSpPr txBox="1"/>
          <p:nvPr/>
        </p:nvSpPr>
        <p:spPr>
          <a:xfrm>
            <a:off x="8889575" y="555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000">
                <a:solidFill>
                  <a:srgbClr val="222222"/>
                </a:solidFill>
                <a:highlight>
                  <a:srgbClr val="FFFFFF"/>
                </a:highlight>
              </a:rPr>
              <a:t>Este ejemplo fue obtenido de </a:t>
            </a:r>
            <a:r>
              <a:rPr lang="es-ES" sz="1000" b="1">
                <a:solidFill>
                  <a:srgbClr val="073763"/>
                </a:solidFill>
                <a:highlight>
                  <a:srgbClr val="FFFFFF"/>
                </a:highlight>
                <a:uFill>
                  <a:noFill/>
                </a:uFill>
                <a:hlinkClick r:id="rId3">
                  <a:extLst>
                    <a:ext uri="{A12FA001-AC4F-418D-AE19-62706E023703}">
                      <ahyp:hlinkClr xmlns="" xmlns:ahyp="http://schemas.microsoft.com/office/drawing/2018/hyperlinkcolor" val="tx"/>
                    </a:ext>
                  </a:extLst>
                </a:hlinkClick>
              </a:rPr>
              <a:t>Mountain Goat Software. Two Examples of Spliting Epics</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Requerimientos</a:t>
            </a:r>
            <a:endParaRPr sz="4400" b="1"/>
          </a:p>
        </p:txBody>
      </p:sp>
      <p:sp>
        <p:nvSpPr>
          <p:cNvPr id="441" name="Google Shape;441;p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800"/>
              <a:buNone/>
            </a:pPr>
            <a:r>
              <a:rPr lang="es-ES" sz="2800"/>
              <a:t>Impacto de los errores en la etapa de requerimientos</a:t>
            </a:r>
            <a:endParaRPr/>
          </a:p>
          <a:p>
            <a:pPr marL="68580" lvl="0" indent="0" algn="l" rtl="0">
              <a:lnSpc>
                <a:spcPct val="85000"/>
              </a:lnSpc>
              <a:spcBef>
                <a:spcPts val="975"/>
              </a:spcBef>
              <a:spcAft>
                <a:spcPts val="0"/>
              </a:spcAft>
              <a:buSzPts val="2800"/>
              <a:buNone/>
            </a:pPr>
            <a:endParaRPr sz="2800"/>
          </a:p>
          <a:p>
            <a:pPr marL="346329" lvl="1" indent="-342900" algn="l" rtl="0">
              <a:lnSpc>
                <a:spcPct val="85000"/>
              </a:lnSpc>
              <a:spcBef>
                <a:spcPts val="450"/>
              </a:spcBef>
              <a:spcAft>
                <a:spcPts val="0"/>
              </a:spcAft>
              <a:buClr>
                <a:srgbClr val="262626"/>
              </a:buClr>
              <a:buSzPts val="2400"/>
              <a:buFont typeface="Noto Sans Symbols"/>
              <a:buChar char="▪"/>
            </a:pPr>
            <a:r>
              <a:rPr lang="es-ES" sz="2400"/>
              <a:t>El software resultante puede no satisfacer a los usuarios</a:t>
            </a:r>
            <a:endParaRPr/>
          </a:p>
          <a:p>
            <a:pPr marL="346329" lvl="1" indent="-342900" algn="l" rtl="0">
              <a:lnSpc>
                <a:spcPct val="85000"/>
              </a:lnSpc>
              <a:spcBef>
                <a:spcPts val="450"/>
              </a:spcBef>
              <a:spcAft>
                <a:spcPts val="0"/>
              </a:spcAft>
              <a:buClr>
                <a:srgbClr val="262626"/>
              </a:buClr>
              <a:buSzPts val="2400"/>
              <a:buFont typeface="Noto Sans Symbols"/>
              <a:buChar char="▪"/>
            </a:pPr>
            <a:r>
              <a:rPr lang="es-ES" sz="2400"/>
              <a:t>Las interpretaciones múltiples de los requerimientos pueden causar desacuerdos entre clientes y desarrolladores</a:t>
            </a:r>
            <a:endParaRPr/>
          </a:p>
          <a:p>
            <a:pPr marL="346329" lvl="1" indent="-342900" algn="l" rtl="0">
              <a:lnSpc>
                <a:spcPct val="85000"/>
              </a:lnSpc>
              <a:spcBef>
                <a:spcPts val="450"/>
              </a:spcBef>
              <a:spcAft>
                <a:spcPts val="0"/>
              </a:spcAft>
              <a:buClr>
                <a:srgbClr val="262626"/>
              </a:buClr>
              <a:buSzPts val="2400"/>
              <a:buFont typeface="Noto Sans Symbols"/>
              <a:buChar char="▪"/>
            </a:pPr>
            <a:r>
              <a:rPr lang="es-ES" sz="2400"/>
              <a:t>Puede gastarse tiempo y dinero construyendo el sistema erróneo</a:t>
            </a:r>
            <a:endParaRPr/>
          </a:p>
          <a:p>
            <a:pPr marL="68580" lvl="0" indent="0" algn="l" rtl="0">
              <a:lnSpc>
                <a:spcPct val="85000"/>
              </a:lnSpc>
              <a:spcBef>
                <a:spcPts val="975"/>
              </a:spcBef>
              <a:spcAft>
                <a:spcPts val="0"/>
              </a:spcAft>
              <a:buSzPts val="2800"/>
              <a:buNone/>
            </a:pPr>
            <a:endParaRPr sz="2800"/>
          </a:p>
        </p:txBody>
      </p:sp>
      <p:sp>
        <p:nvSpPr>
          <p:cNvPr id="443" name="Google Shape;443;p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5</a:t>
            </a:fld>
            <a:endParaRPr/>
          </a:p>
        </p:txBody>
      </p:sp>
      <p:pic>
        <p:nvPicPr>
          <p:cNvPr id="444" name="Google Shape;444;p9" descr="http://www.loanperformer.com/Spanish/NewsLetters/Jul2014/images/Damned.png"/>
          <p:cNvPicPr preferRelativeResize="0"/>
          <p:nvPr/>
        </p:nvPicPr>
        <p:blipFill rotWithShape="1">
          <a:blip r:embed="rId3">
            <a:alphaModFix/>
          </a:blip>
          <a:srcRect/>
          <a:stretch/>
        </p:blipFill>
        <p:spPr>
          <a:xfrm>
            <a:off x="9703607" y="3446479"/>
            <a:ext cx="2190758" cy="25309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1e5c0fd32e2_0_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Características de la épicas</a:t>
            </a:r>
            <a:endParaRPr/>
          </a:p>
        </p:txBody>
      </p:sp>
      <p:sp>
        <p:nvSpPr>
          <p:cNvPr id="871" name="Google Shape;871;g1e5c0fd32e2_0_0"/>
          <p:cNvSpPr txBox="1">
            <a:spLocks noGrp="1"/>
          </p:cNvSpPr>
          <p:nvPr>
            <p:ph type="body" idx="1"/>
          </p:nvPr>
        </p:nvSpPr>
        <p:spPr>
          <a:xfrm>
            <a:off x="249475" y="2270930"/>
            <a:ext cx="10858500" cy="2417100"/>
          </a:xfrm>
          <a:prstGeom prst="rect">
            <a:avLst/>
          </a:prstGeom>
        </p:spPr>
        <p:txBody>
          <a:bodyPr spcFirstLastPara="1" wrap="square" lIns="91425" tIns="45700" rIns="91425" bIns="45700" anchor="t" anchorCtr="0">
            <a:noAutofit/>
          </a:bodyPr>
          <a:lstStyle/>
          <a:p>
            <a:pPr marL="457200" lvl="0" indent="-425450" algn="l" rtl="0">
              <a:spcBef>
                <a:spcPts val="975"/>
              </a:spcBef>
              <a:spcAft>
                <a:spcPts val="0"/>
              </a:spcAft>
              <a:buSzPts val="3100"/>
              <a:buChar char="»"/>
            </a:pPr>
            <a:r>
              <a:rPr lang="es-ES" sz="3100"/>
              <a:t>Las épicas suelen abarcar varios equipos de desarrollo</a:t>
            </a:r>
            <a:endParaRPr sz="3100"/>
          </a:p>
          <a:p>
            <a:pPr marL="457200" lvl="0" indent="-425450" algn="l" rtl="0">
              <a:spcBef>
                <a:spcPts val="0"/>
              </a:spcBef>
              <a:spcAft>
                <a:spcPts val="0"/>
              </a:spcAft>
              <a:buSzPts val="3100"/>
              <a:buChar char="»"/>
            </a:pPr>
            <a:r>
              <a:rPr lang="es-ES" sz="3100"/>
              <a:t>Recogen normalmente muchas historias de usuario</a:t>
            </a:r>
            <a:endParaRPr sz="3100"/>
          </a:p>
          <a:p>
            <a:pPr marL="457200" lvl="0" indent="-425450" algn="l" rtl="0">
              <a:spcBef>
                <a:spcPts val="0"/>
              </a:spcBef>
              <a:spcAft>
                <a:spcPts val="0"/>
              </a:spcAft>
              <a:buSzPts val="3100"/>
              <a:buChar char="»"/>
            </a:pPr>
            <a:r>
              <a:rPr lang="es-ES" sz="3100"/>
              <a:t>Los clientes determinan si eliminan o añaden historias dentro de cada épica</a:t>
            </a:r>
            <a:endParaRPr sz="3100"/>
          </a:p>
          <a:p>
            <a:pPr marL="457200" lvl="0" indent="-425450" algn="l" rtl="0">
              <a:spcBef>
                <a:spcPts val="0"/>
              </a:spcBef>
              <a:spcAft>
                <a:spcPts val="0"/>
              </a:spcAft>
              <a:buSzPts val="3100"/>
              <a:buChar char="»"/>
            </a:pPr>
            <a:r>
              <a:rPr lang="es-ES" sz="3100"/>
              <a:t>Una épica sirve para estructurar los temas e iniciativas (objetivos)</a:t>
            </a:r>
            <a:endParaRPr sz="3100"/>
          </a:p>
          <a:p>
            <a:pPr marL="457200" lvl="0" indent="-425450" algn="l" rtl="0">
              <a:spcBef>
                <a:spcPts val="0"/>
              </a:spcBef>
              <a:spcAft>
                <a:spcPts val="0"/>
              </a:spcAft>
              <a:buSzPts val="3100"/>
              <a:buChar char="»"/>
            </a:pPr>
            <a:r>
              <a:rPr lang="es-ES" sz="3100"/>
              <a:t>Las épicas también sirven para dar flexibilidad y agilidad al proyecto</a:t>
            </a:r>
            <a:endParaRPr sz="3100"/>
          </a:p>
        </p:txBody>
      </p:sp>
      <p:sp>
        <p:nvSpPr>
          <p:cNvPr id="873" name="Google Shape;873;g1e5c0fd32e2_0_0"/>
          <p:cNvSpPr txBox="1">
            <a:spLocks noGrp="1"/>
          </p:cNvSpPr>
          <p:nvPr>
            <p:ph type="sldNum" idx="12"/>
          </p:nvPr>
        </p:nvSpPr>
        <p:spPr>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7725"/>
              <a:buFont typeface="Arial"/>
              <a:buNone/>
            </a:pPr>
            <a:fld id="{00000000-1234-1234-1234-123412341234}" type="slidenum">
              <a:rPr lang="es-ES"/>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1"/>
          <p:cNvSpPr txBox="1">
            <a:spLocks noGrp="1"/>
          </p:cNvSpPr>
          <p:nvPr>
            <p:ph type="title"/>
          </p:nvPr>
        </p:nvSpPr>
        <p:spPr>
          <a:xfrm>
            <a:off x="1268434" y="508505"/>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4000"/>
              <a:buFont typeface="Calibri"/>
              <a:buNone/>
            </a:pPr>
            <a:r>
              <a:rPr lang="es-ES" sz="4000" b="1"/>
              <a:t>Bibliografía</a:t>
            </a:r>
            <a:endParaRPr sz="4000" b="1"/>
          </a:p>
        </p:txBody>
      </p:sp>
      <p:sp>
        <p:nvSpPr>
          <p:cNvPr id="879" name="Google Shape;879;p51"/>
          <p:cNvSpPr txBox="1">
            <a:spLocks noGrp="1"/>
          </p:cNvSpPr>
          <p:nvPr>
            <p:ph type="body" idx="1"/>
          </p:nvPr>
        </p:nvSpPr>
        <p:spPr>
          <a:xfrm>
            <a:off x="1268434" y="2016025"/>
            <a:ext cx="9426460" cy="3096344"/>
          </a:xfrm>
          <a:prstGeom prst="rect">
            <a:avLst/>
          </a:prstGeom>
          <a:noFill/>
          <a:ln>
            <a:noFill/>
          </a:ln>
        </p:spPr>
        <p:txBody>
          <a:bodyPr spcFirstLastPara="1" wrap="square" lIns="91425" tIns="45700" rIns="91425" bIns="45700" anchor="t" anchorCtr="0">
            <a:normAutofit/>
          </a:bodyPr>
          <a:lstStyle/>
          <a:p>
            <a:pPr marL="270510" lvl="0" indent="-270510" algn="l" rtl="0">
              <a:lnSpc>
                <a:spcPct val="85000"/>
              </a:lnSpc>
              <a:spcBef>
                <a:spcPts val="0"/>
              </a:spcBef>
              <a:spcAft>
                <a:spcPts val="0"/>
              </a:spcAft>
              <a:buSzPts val="2400"/>
              <a:buFont typeface="Noto Sans Symbols"/>
              <a:buChar char="▪"/>
            </a:pPr>
            <a:r>
              <a:rPr lang="es-ES" sz="2400" dirty="0"/>
              <a:t>Libros consultados para técnicas de especificación de requerimientos</a:t>
            </a:r>
            <a:endParaRPr dirty="0"/>
          </a:p>
          <a:p>
            <a:pPr marL="411480" lvl="0" indent="-190500" algn="l" rtl="0">
              <a:lnSpc>
                <a:spcPct val="85000"/>
              </a:lnSpc>
              <a:spcBef>
                <a:spcPts val="975"/>
              </a:spcBef>
              <a:spcAft>
                <a:spcPts val="0"/>
              </a:spcAft>
              <a:buSzPts val="2400"/>
              <a:buNone/>
            </a:pPr>
            <a:endParaRPr sz="2400" dirty="0"/>
          </a:p>
          <a:p>
            <a:pPr marL="260604" lvl="1" indent="-257175" algn="l" rtl="0">
              <a:lnSpc>
                <a:spcPct val="85000"/>
              </a:lnSpc>
              <a:spcBef>
                <a:spcPts val="450"/>
              </a:spcBef>
              <a:spcAft>
                <a:spcPts val="0"/>
              </a:spcAft>
              <a:buSzPts val="2400"/>
              <a:buChar char=" "/>
            </a:pPr>
            <a:r>
              <a:rPr lang="es-ES" sz="2400" dirty="0" err="1"/>
              <a:t>Pfleeger</a:t>
            </a:r>
            <a:r>
              <a:rPr lang="es-ES" sz="2400" dirty="0"/>
              <a:t>, Capítulo 4 , Ingeniería de Software, Pearson Prentice Hall 2002 </a:t>
            </a:r>
            <a:endParaRPr dirty="0"/>
          </a:p>
          <a:p>
            <a:pPr marL="260604" lvl="1" indent="-257175" algn="l" rtl="0">
              <a:lnSpc>
                <a:spcPct val="85000"/>
              </a:lnSpc>
              <a:spcBef>
                <a:spcPts val="450"/>
              </a:spcBef>
              <a:spcAft>
                <a:spcPts val="0"/>
              </a:spcAft>
              <a:buSzPts val="2400"/>
              <a:buChar char=" "/>
            </a:pPr>
            <a:r>
              <a:rPr lang="es-ES" sz="2400" dirty="0"/>
              <a:t>Sommerville Ian,  Capítulo 4, Ingeniería de software, Addison Wesley 2011</a:t>
            </a:r>
            <a:endParaRPr sz="2400" dirty="0"/>
          </a:p>
          <a:p>
            <a:pPr marL="260604" lvl="1" indent="-257175" algn="l" rtl="0">
              <a:lnSpc>
                <a:spcPct val="85000"/>
              </a:lnSpc>
              <a:spcBef>
                <a:spcPts val="450"/>
              </a:spcBef>
              <a:spcAft>
                <a:spcPts val="0"/>
              </a:spcAft>
              <a:buSzPts val="2400"/>
              <a:buChar char=" "/>
            </a:pPr>
            <a:r>
              <a:rPr lang="es-ES" sz="2400" dirty="0" err="1"/>
              <a:t>Whitten</a:t>
            </a:r>
            <a:r>
              <a:rPr lang="es-ES" sz="2400" dirty="0"/>
              <a:t> y Bentley, Análisis de Sistemas Diseño y Métodos, Capítulo 6, Mc Graw Hill 2008.</a:t>
            </a:r>
            <a:endParaRPr dirty="0"/>
          </a:p>
          <a:p>
            <a:pPr marL="260604" lvl="1" indent="-257175" algn="l" rtl="0">
              <a:lnSpc>
                <a:spcPct val="85000"/>
              </a:lnSpc>
              <a:spcBef>
                <a:spcPts val="450"/>
              </a:spcBef>
              <a:spcAft>
                <a:spcPts val="0"/>
              </a:spcAft>
              <a:buSzPts val="2400"/>
              <a:buChar char=" "/>
            </a:pPr>
            <a:r>
              <a:rPr lang="es-ES" sz="2400" b="1" dirty="0"/>
              <a:t>Mike </a:t>
            </a:r>
            <a:r>
              <a:rPr lang="es-ES" sz="2400" b="1" dirty="0" err="1"/>
              <a:t>Cohn</a:t>
            </a:r>
            <a:r>
              <a:rPr lang="es-ES" sz="2400" b="1" dirty="0"/>
              <a:t>, </a:t>
            </a:r>
            <a:r>
              <a:rPr lang="es-ES" sz="2400" b="1" dirty="0" err="1"/>
              <a:t>User</a:t>
            </a:r>
            <a:r>
              <a:rPr lang="es-ES" sz="2400" b="1" dirty="0"/>
              <a:t> </a:t>
            </a:r>
            <a:r>
              <a:rPr lang="es-ES" sz="2400" b="1" dirty="0" err="1"/>
              <a:t>Stories</a:t>
            </a:r>
            <a:r>
              <a:rPr lang="es-ES" sz="2400" b="1" dirty="0"/>
              <a:t> </a:t>
            </a:r>
            <a:r>
              <a:rPr lang="es-ES" sz="2400" b="1" dirty="0" err="1"/>
              <a:t>Applied</a:t>
            </a:r>
            <a:r>
              <a:rPr lang="es-ES" sz="2400" b="1" dirty="0"/>
              <a:t>, Addison Wesley 2004.</a:t>
            </a:r>
            <a:endParaRPr b="1" dirty="0"/>
          </a:p>
          <a:p>
            <a:pPr marL="487300" lvl="1" indent="-190500" algn="l" rtl="0">
              <a:lnSpc>
                <a:spcPct val="85000"/>
              </a:lnSpc>
              <a:spcBef>
                <a:spcPts val="450"/>
              </a:spcBef>
              <a:spcAft>
                <a:spcPts val="0"/>
              </a:spcAft>
              <a:buSzPts val="2400"/>
              <a:buNone/>
            </a:pPr>
            <a:endParaRPr sz="2400" dirty="0"/>
          </a:p>
          <a:p>
            <a:pPr marL="411480" lvl="0" indent="-190500" algn="l" rtl="0">
              <a:lnSpc>
                <a:spcPct val="85000"/>
              </a:lnSpc>
              <a:spcBef>
                <a:spcPts val="975"/>
              </a:spcBef>
              <a:spcAft>
                <a:spcPts val="0"/>
              </a:spcAft>
              <a:buSzPts val="2400"/>
              <a:buNone/>
            </a:pPr>
            <a:endParaRPr sz="2400" dirty="0"/>
          </a:p>
          <a:p>
            <a:pPr marL="411480" lvl="0" indent="-190500" algn="l" rtl="0">
              <a:lnSpc>
                <a:spcPct val="85000"/>
              </a:lnSpc>
              <a:spcBef>
                <a:spcPts val="975"/>
              </a:spcBef>
              <a:spcAft>
                <a:spcPts val="0"/>
              </a:spcAft>
              <a:buSzPts val="2400"/>
              <a:buNone/>
            </a:pPr>
            <a:endParaRPr sz="2400" dirty="0"/>
          </a:p>
          <a:p>
            <a:pPr marL="487300" lvl="1" indent="-190500" algn="l" rtl="0">
              <a:lnSpc>
                <a:spcPct val="85000"/>
              </a:lnSpc>
              <a:spcBef>
                <a:spcPts val="450"/>
              </a:spcBef>
              <a:spcAft>
                <a:spcPts val="0"/>
              </a:spcAft>
              <a:buSzPts val="2400"/>
              <a:buNone/>
            </a:pPr>
            <a:endParaRPr sz="2400" dirty="0"/>
          </a:p>
        </p:txBody>
      </p:sp>
      <p:sp>
        <p:nvSpPr>
          <p:cNvPr id="881" name="Google Shape;881;p5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-Tipos</a:t>
            </a:r>
            <a:endParaRPr sz="4400" b="1"/>
          </a:p>
        </p:txBody>
      </p:sp>
      <p:sp>
        <p:nvSpPr>
          <p:cNvPr id="450" name="Google Shape;450;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60604" lvl="1" indent="-142875" algn="l" rtl="0">
              <a:lnSpc>
                <a:spcPct val="90000"/>
              </a:lnSpc>
              <a:spcBef>
                <a:spcPts val="0"/>
              </a:spcBef>
              <a:spcAft>
                <a:spcPts val="0"/>
              </a:spcAft>
              <a:buSzPts val="1800"/>
              <a:buNone/>
            </a:pPr>
            <a:endParaRPr/>
          </a:p>
          <a:p>
            <a:pPr marL="68580" lvl="0" indent="0" algn="l" rtl="0">
              <a:lnSpc>
                <a:spcPct val="90000"/>
              </a:lnSpc>
              <a:spcBef>
                <a:spcPts val="1600"/>
              </a:spcBef>
              <a:spcAft>
                <a:spcPts val="200"/>
              </a:spcAft>
              <a:buSzPts val="2000"/>
              <a:buNone/>
            </a:pPr>
            <a:endParaRPr/>
          </a:p>
        </p:txBody>
      </p:sp>
      <p:sp>
        <p:nvSpPr>
          <p:cNvPr id="452" name="Google Shape;452;p1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6</a:t>
            </a:fld>
            <a:endParaRPr/>
          </a:p>
        </p:txBody>
      </p:sp>
      <p:sp>
        <p:nvSpPr>
          <p:cNvPr id="453" name="Google Shape;453;p10"/>
          <p:cNvSpPr txBox="1">
            <a:spLocks noGrp="1"/>
          </p:cNvSpPr>
          <p:nvPr>
            <p:ph type="body" idx="4294967295"/>
          </p:nvPr>
        </p:nvSpPr>
        <p:spPr>
          <a:xfrm>
            <a:off x="512841" y="1412875"/>
            <a:ext cx="10360025" cy="4032250"/>
          </a:xfrm>
          <a:prstGeom prst="rect">
            <a:avLst/>
          </a:prstGeom>
          <a:noFill/>
          <a:ln>
            <a:noFill/>
          </a:ln>
        </p:spPr>
        <p:txBody>
          <a:bodyPr spcFirstLastPara="1" wrap="square" lIns="91425" tIns="45700" rIns="91425" bIns="45700" anchor="t" anchorCtr="0">
            <a:noAutofit/>
          </a:bodyPr>
          <a:lstStyle/>
          <a:p>
            <a:pPr marL="68580" lvl="0" indent="0" algn="l" rtl="0">
              <a:lnSpc>
                <a:spcPct val="90000"/>
              </a:lnSpc>
              <a:spcBef>
                <a:spcPts val="0"/>
              </a:spcBef>
              <a:spcAft>
                <a:spcPts val="0"/>
              </a:spcAft>
              <a:buSzPts val="2200"/>
              <a:buNone/>
            </a:pPr>
            <a:endParaRPr sz="2800" dirty="0"/>
          </a:p>
          <a:p>
            <a:pPr marL="3429" lvl="1" indent="0" algn="l" rtl="0">
              <a:lnSpc>
                <a:spcPct val="90000"/>
              </a:lnSpc>
              <a:spcBef>
                <a:spcPts val="400"/>
              </a:spcBef>
              <a:spcAft>
                <a:spcPts val="0"/>
              </a:spcAft>
              <a:buSzPts val="2200"/>
              <a:buNone/>
            </a:pPr>
            <a:r>
              <a:rPr lang="es-ES" sz="2400" b="1" dirty="0"/>
              <a:t>Requerimientos funcionales</a:t>
            </a:r>
            <a:endParaRPr sz="2400" dirty="0"/>
          </a:p>
          <a:p>
            <a:pPr marL="411480" lvl="2" indent="-411480" algn="l" rtl="0">
              <a:lnSpc>
                <a:spcPct val="90000"/>
              </a:lnSpc>
              <a:spcBef>
                <a:spcPts val="600"/>
              </a:spcBef>
              <a:spcAft>
                <a:spcPts val="0"/>
              </a:spcAft>
              <a:buSzPts val="2200"/>
              <a:buFont typeface="Arial"/>
              <a:buChar char="•"/>
            </a:pPr>
            <a:r>
              <a:rPr lang="es-ES" sz="2400" dirty="0"/>
              <a:t>Describen una interacción entre el sistema y su ambiente. Cómo debe comportarse el sistema ante determinado estímulo. </a:t>
            </a:r>
            <a:endParaRPr sz="2400" dirty="0"/>
          </a:p>
          <a:p>
            <a:pPr marL="411480" lvl="2" indent="-411480" algn="l" rtl="0">
              <a:lnSpc>
                <a:spcPct val="90000"/>
              </a:lnSpc>
              <a:spcBef>
                <a:spcPts val="600"/>
              </a:spcBef>
              <a:spcAft>
                <a:spcPts val="0"/>
              </a:spcAft>
              <a:buSzPts val="2200"/>
              <a:buFont typeface="Arial"/>
              <a:buChar char="•"/>
            </a:pPr>
            <a:r>
              <a:rPr lang="es-ES" sz="2400" dirty="0"/>
              <a:t>Describen lo que el sistema </a:t>
            </a:r>
            <a:r>
              <a:rPr lang="es-ES" sz="2400" u="sng" dirty="0"/>
              <a:t>debe hacer</a:t>
            </a:r>
            <a:r>
              <a:rPr lang="es-ES" sz="2400" dirty="0"/>
              <a:t>, o incluso cómo </a:t>
            </a:r>
            <a:r>
              <a:rPr lang="es-ES" sz="2400" u="sng" dirty="0"/>
              <a:t>NO debe </a:t>
            </a:r>
            <a:r>
              <a:rPr lang="es-ES" sz="2400" dirty="0"/>
              <a:t>comportarse.</a:t>
            </a:r>
            <a:endParaRPr sz="2400" dirty="0"/>
          </a:p>
          <a:p>
            <a:pPr marL="411480" lvl="2" indent="-411480" algn="l" rtl="0">
              <a:lnSpc>
                <a:spcPct val="90000"/>
              </a:lnSpc>
              <a:spcBef>
                <a:spcPts val="600"/>
              </a:spcBef>
              <a:spcAft>
                <a:spcPts val="0"/>
              </a:spcAft>
              <a:buSzPts val="2200"/>
              <a:buFont typeface="Arial"/>
              <a:buChar char="•"/>
            </a:pPr>
            <a:r>
              <a:rPr lang="es-ES" sz="2400" dirty="0"/>
              <a:t>Describen con detalle la funcionalidad del mismo.</a:t>
            </a:r>
            <a:endParaRPr sz="2400" dirty="0"/>
          </a:p>
          <a:p>
            <a:pPr marL="411480" lvl="2" indent="-411480" algn="l" rtl="0">
              <a:lnSpc>
                <a:spcPct val="90000"/>
              </a:lnSpc>
              <a:spcBef>
                <a:spcPts val="600"/>
              </a:spcBef>
              <a:spcAft>
                <a:spcPts val="0"/>
              </a:spcAft>
              <a:buSzPts val="2200"/>
              <a:buFont typeface="Arial"/>
              <a:buChar char="•"/>
            </a:pPr>
            <a:r>
              <a:rPr lang="es-ES" sz="2400" dirty="0"/>
              <a:t>Son independientes de la implementación de la solución.</a:t>
            </a:r>
            <a:endParaRPr sz="2400" dirty="0"/>
          </a:p>
          <a:p>
            <a:pPr marL="411480" lvl="2" indent="-411480" algn="l" rtl="0">
              <a:lnSpc>
                <a:spcPct val="90000"/>
              </a:lnSpc>
              <a:spcBef>
                <a:spcPts val="600"/>
              </a:spcBef>
              <a:spcAft>
                <a:spcPts val="0"/>
              </a:spcAft>
              <a:buSzPts val="2200"/>
              <a:buFont typeface="Arial"/>
              <a:buChar char="•"/>
            </a:pPr>
            <a:r>
              <a:rPr lang="es-ES" sz="2400" dirty="0"/>
              <a:t>Se pueden expresar de distintas formas</a:t>
            </a:r>
            <a:endParaRPr sz="2400" dirty="0"/>
          </a:p>
          <a:p>
            <a:pPr marL="411480" lvl="2" indent="-271780" algn="l" rtl="0">
              <a:lnSpc>
                <a:spcPct val="90000"/>
              </a:lnSpc>
              <a:spcBef>
                <a:spcPts val="600"/>
              </a:spcBef>
              <a:spcAft>
                <a:spcPts val="0"/>
              </a:spcAft>
              <a:buSzPts val="2200"/>
              <a:buNone/>
            </a:pPr>
            <a:endParaRPr sz="2400" dirty="0"/>
          </a:p>
          <a:p>
            <a:pPr marL="3429" lvl="1" indent="0" algn="l" rtl="0">
              <a:lnSpc>
                <a:spcPct val="90000"/>
              </a:lnSpc>
              <a:spcBef>
                <a:spcPts val="600"/>
              </a:spcBef>
              <a:spcAft>
                <a:spcPts val="0"/>
              </a:spcAft>
              <a:buSzPts val="2200"/>
              <a:buNone/>
            </a:pPr>
            <a:r>
              <a:rPr lang="es-ES" sz="2400" b="1" dirty="0"/>
              <a:t>Requerimientos no funcionales</a:t>
            </a:r>
            <a:endParaRPr sz="2400" dirty="0"/>
          </a:p>
          <a:p>
            <a:pPr marL="411480" lvl="2" indent="-411480" algn="l" rtl="0">
              <a:lnSpc>
                <a:spcPct val="90000"/>
              </a:lnSpc>
              <a:spcBef>
                <a:spcPts val="600"/>
              </a:spcBef>
              <a:spcAft>
                <a:spcPts val="0"/>
              </a:spcAft>
              <a:buSzPts val="2200"/>
              <a:buFont typeface="Arial"/>
              <a:buChar char="•"/>
            </a:pPr>
            <a:r>
              <a:rPr lang="es-ES" sz="2400" dirty="0"/>
              <a:t>Describen una </a:t>
            </a:r>
            <a:r>
              <a:rPr lang="es-ES" sz="2400" u="sng" dirty="0"/>
              <a:t>restricción</a:t>
            </a:r>
            <a:r>
              <a:rPr lang="es-ES" sz="2400" dirty="0"/>
              <a:t> sobre el sistema que limita nuestras elecciones en la construcción de una solución al problema.</a:t>
            </a:r>
            <a:endParaRPr sz="2400" dirty="0"/>
          </a:p>
          <a:p>
            <a:pPr marL="260604" lvl="1" indent="-117475" algn="l" rtl="0">
              <a:lnSpc>
                <a:spcPct val="90000"/>
              </a:lnSpc>
              <a:spcBef>
                <a:spcPts val="600"/>
              </a:spcBef>
              <a:spcAft>
                <a:spcPts val="400"/>
              </a:spcAft>
              <a:buSzPts val="2200"/>
              <a:buNone/>
            </a:pPr>
            <a:endParaRPr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 Tipos</a:t>
            </a:r>
            <a:endParaRPr sz="4400" b="1"/>
          </a:p>
        </p:txBody>
      </p:sp>
      <p:sp>
        <p:nvSpPr>
          <p:cNvPr id="459" name="Google Shape;459;p11"/>
          <p:cNvSpPr txBox="1">
            <a:spLocks noGrp="1"/>
          </p:cNvSpPr>
          <p:nvPr>
            <p:ph type="body" idx="1"/>
          </p:nvPr>
        </p:nvSpPr>
        <p:spPr>
          <a:xfrm>
            <a:off x="1097280" y="1469216"/>
            <a:ext cx="10058400" cy="4023360"/>
          </a:xfrm>
          <a:prstGeom prst="rect">
            <a:avLst/>
          </a:prstGeom>
          <a:noFill/>
          <a:ln>
            <a:noFill/>
          </a:ln>
        </p:spPr>
        <p:txBody>
          <a:bodyPr spcFirstLastPara="1" wrap="square" lIns="91425" tIns="45700" rIns="91425" bIns="45700" anchor="t" anchorCtr="0">
            <a:noAutofit/>
          </a:bodyPr>
          <a:lstStyle/>
          <a:p>
            <a:pPr marL="68580" lvl="0" indent="0" algn="l" rtl="0">
              <a:lnSpc>
                <a:spcPct val="90000"/>
              </a:lnSpc>
              <a:spcBef>
                <a:spcPts val="0"/>
              </a:spcBef>
              <a:spcAft>
                <a:spcPts val="0"/>
              </a:spcAft>
              <a:buSzPts val="2200"/>
              <a:buNone/>
            </a:pPr>
            <a:endParaRPr sz="2400" dirty="0"/>
          </a:p>
          <a:p>
            <a:pPr marL="3429" lvl="1" indent="0" algn="l" rtl="0">
              <a:lnSpc>
                <a:spcPct val="90000"/>
              </a:lnSpc>
              <a:spcBef>
                <a:spcPts val="400"/>
              </a:spcBef>
              <a:spcAft>
                <a:spcPts val="0"/>
              </a:spcAft>
              <a:buSzPts val="2400"/>
              <a:buNone/>
            </a:pPr>
            <a:r>
              <a:rPr lang="es-ES" sz="2400" b="1" dirty="0"/>
              <a:t>Requerimientos no funcionales</a:t>
            </a:r>
            <a:endParaRPr sz="2400" b="1" dirty="0"/>
          </a:p>
          <a:p>
            <a:pPr marL="260604" lvl="1" indent="-117475" algn="l" rtl="0">
              <a:lnSpc>
                <a:spcPct val="90000"/>
              </a:lnSpc>
              <a:spcBef>
                <a:spcPts val="600"/>
              </a:spcBef>
              <a:spcAft>
                <a:spcPts val="0"/>
              </a:spcAft>
              <a:buSzPts val="2200"/>
              <a:buNone/>
            </a:pPr>
            <a:endParaRPr sz="1100" b="1" dirty="0"/>
          </a:p>
          <a:p>
            <a:pPr marL="411480" lvl="2" indent="-411480" algn="l" rtl="0">
              <a:lnSpc>
                <a:spcPct val="90000"/>
              </a:lnSpc>
              <a:spcBef>
                <a:spcPts val="600"/>
              </a:spcBef>
              <a:spcAft>
                <a:spcPts val="0"/>
              </a:spcAft>
              <a:buSzPts val="2200"/>
              <a:buFont typeface="Arial"/>
              <a:buChar char="•"/>
            </a:pPr>
            <a:r>
              <a:rPr lang="es-ES" sz="2400" dirty="0"/>
              <a:t>Requerimientos del producto</a:t>
            </a:r>
            <a:endParaRPr sz="2400" dirty="0"/>
          </a:p>
          <a:p>
            <a:pPr marL="900000" lvl="5" indent="-171450" algn="l" rtl="0">
              <a:lnSpc>
                <a:spcPct val="90000"/>
              </a:lnSpc>
              <a:spcBef>
                <a:spcPts val="600"/>
              </a:spcBef>
              <a:spcAft>
                <a:spcPts val="0"/>
              </a:spcAft>
              <a:buSzPts val="2200"/>
              <a:buChar char="◦"/>
            </a:pPr>
            <a:r>
              <a:rPr lang="es-ES" sz="2400" dirty="0"/>
              <a:t>Especifican el comportamiento del producto (usabilidad, eficiencia, rendimiento, espacio, fiabilidad, portabilidad).</a:t>
            </a:r>
            <a:endParaRPr sz="2400" dirty="0"/>
          </a:p>
          <a:p>
            <a:pPr marL="411480" lvl="2" indent="-411480" algn="l" rtl="0">
              <a:lnSpc>
                <a:spcPct val="90000"/>
              </a:lnSpc>
              <a:spcBef>
                <a:spcPts val="600"/>
              </a:spcBef>
              <a:spcAft>
                <a:spcPts val="0"/>
              </a:spcAft>
              <a:buSzPts val="2200"/>
              <a:buFont typeface="Arial"/>
              <a:buChar char="•"/>
            </a:pPr>
            <a:r>
              <a:rPr lang="es-ES" sz="2400" dirty="0"/>
              <a:t>Requerimientos organizacionales</a:t>
            </a:r>
            <a:endParaRPr sz="2400" dirty="0"/>
          </a:p>
          <a:p>
            <a:pPr marL="900000" lvl="5" indent="-171450" algn="l" rtl="0">
              <a:lnSpc>
                <a:spcPct val="90000"/>
              </a:lnSpc>
              <a:spcBef>
                <a:spcPts val="600"/>
              </a:spcBef>
              <a:spcAft>
                <a:spcPts val="0"/>
              </a:spcAft>
              <a:buSzPts val="2200"/>
              <a:buChar char="◦"/>
            </a:pPr>
            <a:r>
              <a:rPr lang="es-ES" sz="2400" dirty="0"/>
              <a:t>Se derivan de las políticas y procedimientos existentes en la organización del cliente y en la del desarrollador (entrega, implementación, estándares).</a:t>
            </a:r>
            <a:endParaRPr sz="2400" dirty="0"/>
          </a:p>
          <a:p>
            <a:pPr marL="411480" lvl="2" indent="-411480" algn="l" rtl="0">
              <a:lnSpc>
                <a:spcPct val="90000"/>
              </a:lnSpc>
              <a:spcBef>
                <a:spcPts val="600"/>
              </a:spcBef>
              <a:spcAft>
                <a:spcPts val="0"/>
              </a:spcAft>
              <a:buSzPts val="2200"/>
              <a:buFont typeface="Arial"/>
              <a:buChar char="•"/>
            </a:pPr>
            <a:r>
              <a:rPr lang="es-ES" sz="2400" dirty="0"/>
              <a:t>Requerimientos externos</a:t>
            </a:r>
            <a:endParaRPr sz="2400" dirty="0"/>
          </a:p>
          <a:p>
            <a:pPr marL="900000" lvl="5" indent="-171450" algn="l" rtl="0">
              <a:lnSpc>
                <a:spcPct val="90000"/>
              </a:lnSpc>
              <a:spcBef>
                <a:spcPts val="600"/>
              </a:spcBef>
              <a:spcAft>
                <a:spcPts val="0"/>
              </a:spcAft>
              <a:buSzPts val="2200"/>
              <a:buChar char="◦"/>
            </a:pPr>
            <a:r>
              <a:rPr lang="es-ES" sz="2400" dirty="0"/>
              <a:t>Interoperabilidad, legales, privacidad, seguridad, éticos.</a:t>
            </a:r>
            <a:endParaRPr sz="2400" dirty="0"/>
          </a:p>
          <a:p>
            <a:pPr marL="68580" lvl="0" indent="0" algn="l" rtl="0">
              <a:lnSpc>
                <a:spcPct val="90000"/>
              </a:lnSpc>
              <a:spcBef>
                <a:spcPts val="1600"/>
              </a:spcBef>
              <a:spcAft>
                <a:spcPts val="200"/>
              </a:spcAft>
              <a:buSzPts val="2200"/>
              <a:buNone/>
            </a:pPr>
            <a:endParaRPr sz="2400" dirty="0"/>
          </a:p>
        </p:txBody>
      </p:sp>
      <p:sp>
        <p:nvSpPr>
          <p:cNvPr id="461" name="Google Shape;461;p1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No Funcionales</a:t>
            </a:r>
            <a:endParaRPr sz="4400" b="1"/>
          </a:p>
        </p:txBody>
      </p:sp>
      <p:pic>
        <p:nvPicPr>
          <p:cNvPr id="467" name="Google Shape;467;p12"/>
          <p:cNvPicPr preferRelativeResize="0">
            <a:picLocks noGrp="1"/>
          </p:cNvPicPr>
          <p:nvPr>
            <p:ph type="body" idx="1"/>
          </p:nvPr>
        </p:nvPicPr>
        <p:blipFill rotWithShape="1">
          <a:blip r:embed="rId3">
            <a:alphaModFix/>
          </a:blip>
          <a:stretch/>
        </p:blipFill>
        <p:spPr>
          <a:xfrm>
            <a:off x="2692829" y="1995721"/>
            <a:ext cx="6866667" cy="3723809"/>
          </a:xfrm>
          <a:prstGeom prst="rect">
            <a:avLst/>
          </a:prstGeom>
          <a:noFill/>
          <a:ln>
            <a:noFill/>
          </a:ln>
        </p:spPr>
      </p:pic>
      <p:sp>
        <p:nvSpPr>
          <p:cNvPr id="469" name="Google Shape;469;p1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8</a:t>
            </a:fld>
            <a:endParaRPr/>
          </a:p>
        </p:txBody>
      </p:sp>
      <p:sp>
        <p:nvSpPr>
          <p:cNvPr id="470" name="Google Shape;470;p12"/>
          <p:cNvSpPr txBox="1">
            <a:spLocks noGrp="1"/>
          </p:cNvSpPr>
          <p:nvPr>
            <p:ph type="body" idx="4294967295"/>
          </p:nvPr>
        </p:nvSpPr>
        <p:spPr>
          <a:xfrm>
            <a:off x="6580682" y="6459785"/>
            <a:ext cx="4191000" cy="357188"/>
          </a:xfrm>
          <a:prstGeom prst="rect">
            <a:avLst/>
          </a:prstGeom>
          <a:noFill/>
          <a:ln>
            <a:noFill/>
          </a:ln>
        </p:spPr>
        <p:txBody>
          <a:bodyPr spcFirstLastPara="1" wrap="square" lIns="91425" tIns="45700" rIns="91425" bIns="45700" anchor="t" anchorCtr="0">
            <a:noAutofit/>
          </a:bodyPr>
          <a:lstStyle/>
          <a:p>
            <a:pPr marL="68580" lvl="0" indent="-127000" algn="l" rtl="0">
              <a:lnSpc>
                <a:spcPct val="90000"/>
              </a:lnSpc>
              <a:spcBef>
                <a:spcPts val="0"/>
              </a:spcBef>
              <a:spcAft>
                <a:spcPts val="200"/>
              </a:spcAft>
              <a:buSzPts val="2000"/>
              <a:buChar char=" "/>
            </a:pPr>
            <a:r>
              <a:rPr lang="es-ES" dirty="0"/>
              <a:t>Sommerville, Capítulos 6 y 7</a:t>
            </a:r>
            <a:endParaRPr dirty="0"/>
          </a:p>
        </p:txBody>
      </p:sp>
      <p:sp>
        <p:nvSpPr>
          <p:cNvPr id="471" name="Google Shape;471;p12" descr="Papel reciclado"/>
          <p:cNvSpPr/>
          <p:nvPr/>
        </p:nvSpPr>
        <p:spPr>
          <a:xfrm>
            <a:off x="2063553" y="1628802"/>
            <a:ext cx="3707931" cy="14398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628" y="34693"/>
                </a:moveTo>
                <a:lnTo>
                  <a:pt x="45433" y="189182"/>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70000"/>
              </a:lnSpc>
              <a:spcBef>
                <a:spcPts val="0"/>
              </a:spcBef>
              <a:spcAft>
                <a:spcPts val="0"/>
              </a:spcAft>
              <a:buNone/>
            </a:pPr>
            <a:r>
              <a:rPr lang="es-ES" sz="1600" b="1" i="0" u="none" strike="noStrike" cap="none" dirty="0">
                <a:solidFill>
                  <a:srgbClr val="4B5064"/>
                </a:solidFill>
                <a:latin typeface="Calibri"/>
                <a:ea typeface="Calibri"/>
                <a:cs typeface="Calibri"/>
                <a:sym typeface="Calibri"/>
              </a:rPr>
              <a:t>•</a:t>
            </a:r>
            <a:r>
              <a:rPr lang="es-ES" sz="1600" b="1" i="0" u="none" strike="noStrike" cap="none" dirty="0">
                <a:solidFill>
                  <a:srgbClr val="3F3F3F"/>
                </a:solidFill>
                <a:latin typeface="Calibri"/>
                <a:ea typeface="Calibri"/>
                <a:cs typeface="Calibri"/>
                <a:sym typeface="Calibri"/>
              </a:rPr>
              <a:t>Estética</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•Consistencia de Interfaz de Usuario</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•Ayuda en línea o “</a:t>
            </a:r>
            <a:r>
              <a:rPr lang="es-ES" sz="1600" b="1" i="0" u="none" strike="noStrike" cap="none" dirty="0" err="1">
                <a:solidFill>
                  <a:srgbClr val="3F3F3F"/>
                </a:solidFill>
                <a:latin typeface="Calibri"/>
                <a:ea typeface="Calibri"/>
                <a:cs typeface="Calibri"/>
                <a:sym typeface="Calibri"/>
              </a:rPr>
              <a:t>context-sensitive</a:t>
            </a:r>
            <a:r>
              <a:rPr lang="es-ES" sz="1600" b="1" i="0" u="none" strike="noStrike" cap="none" dirty="0">
                <a:solidFill>
                  <a:srgbClr val="3F3F3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•Documentación de Usuario</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•Materiales de Capacitación/Entrenamiento</a:t>
            </a:r>
            <a:endParaRPr sz="1400" b="0" i="0" u="none" strike="noStrike" cap="none" dirty="0">
              <a:solidFill>
                <a:srgbClr val="000000"/>
              </a:solidFill>
              <a:latin typeface="Arial"/>
              <a:ea typeface="Arial"/>
              <a:cs typeface="Arial"/>
              <a:sym typeface="Arial"/>
            </a:endParaRPr>
          </a:p>
          <a:p>
            <a:pPr marL="457200" marR="0" lvl="0" indent="-457200" algn="ctr" rtl="0">
              <a:lnSpc>
                <a:spcPct val="70000"/>
              </a:lnSpc>
              <a:spcBef>
                <a:spcPts val="600"/>
              </a:spcBef>
              <a:spcAft>
                <a:spcPts val="0"/>
              </a:spcAft>
              <a:buNone/>
            </a:pPr>
            <a:endParaRPr sz="1400" b="0" i="0" u="none" strike="noStrike" cap="none" dirty="0">
              <a:solidFill>
                <a:schemeClr val="dk1"/>
              </a:solidFill>
              <a:latin typeface="Calibri"/>
              <a:ea typeface="Calibri"/>
              <a:cs typeface="Calibri"/>
              <a:sym typeface="Calibri"/>
            </a:endParaRPr>
          </a:p>
        </p:txBody>
      </p:sp>
      <p:sp>
        <p:nvSpPr>
          <p:cNvPr id="472" name="Google Shape;472;p12" descr="Papel reciclado"/>
          <p:cNvSpPr/>
          <p:nvPr/>
        </p:nvSpPr>
        <p:spPr>
          <a:xfrm>
            <a:off x="6366030" y="5013176"/>
            <a:ext cx="2754306" cy="111185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9954" y="-144566"/>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•Frecuencia y severidad de fallas</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•Facilidades de recuperación</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•Posibilidades de predicción</a:t>
            </a:r>
            <a:endParaRPr sz="1400" b="0" i="0" u="none" strike="noStrike" cap="none" dirty="0">
              <a:solidFill>
                <a:srgbClr val="000000"/>
              </a:solidFill>
              <a:latin typeface="Arial"/>
              <a:ea typeface="Arial"/>
              <a:cs typeface="Arial"/>
              <a:sym typeface="Arial"/>
            </a:endParaRPr>
          </a:p>
          <a:p>
            <a:pPr marL="457200" marR="0" lvl="0" indent="-457200" algn="ctr" rtl="0">
              <a:lnSpc>
                <a:spcPct val="100000"/>
              </a:lnSpc>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473" name="Google Shape;473;p12" descr="Papel reciclado"/>
          <p:cNvSpPr/>
          <p:nvPr/>
        </p:nvSpPr>
        <p:spPr>
          <a:xfrm>
            <a:off x="7284132" y="1628802"/>
            <a:ext cx="2275364" cy="14398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18185" y="262846"/>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75000"/>
              </a:lnSpc>
              <a:spcBef>
                <a:spcPts val="0"/>
              </a:spcBef>
              <a:spcAft>
                <a:spcPts val="0"/>
              </a:spcAft>
              <a:buNone/>
            </a:pPr>
            <a:r>
              <a:rPr lang="es-ES" sz="1600" b="1" i="0" u="none" strike="noStrike" cap="none" dirty="0">
                <a:solidFill>
                  <a:srgbClr val="4B5064"/>
                </a:solidFill>
                <a:latin typeface="Calibri"/>
                <a:ea typeface="Calibri"/>
                <a:cs typeface="Calibri"/>
                <a:sym typeface="Calibri"/>
              </a:rPr>
              <a:t>•</a:t>
            </a:r>
            <a:r>
              <a:rPr lang="es-ES" sz="1600" b="1" i="0" u="none" strike="noStrike" cap="none" dirty="0">
                <a:solidFill>
                  <a:srgbClr val="3F3F3F"/>
                </a:solidFill>
                <a:latin typeface="Calibri"/>
                <a:ea typeface="Calibri"/>
                <a:cs typeface="Calibri"/>
                <a:sym typeface="Calibri"/>
              </a:rPr>
              <a:t>Eficiencia</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•Disponibilidad</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•Tiempo de Respuesta</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•Tiempo de Recuperación</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•Uso de recursos</a:t>
            </a:r>
            <a:endParaRPr sz="1400" b="0" i="0" u="none" strike="noStrike" cap="none" dirty="0">
              <a:solidFill>
                <a:srgbClr val="000000"/>
              </a:solidFill>
              <a:latin typeface="Arial"/>
              <a:ea typeface="Arial"/>
              <a:cs typeface="Arial"/>
              <a:sym typeface="Arial"/>
            </a:endParaRPr>
          </a:p>
          <a:p>
            <a:pPr marL="457200" marR="0" lvl="0" indent="-457200" algn="ctr" rtl="0">
              <a:lnSpc>
                <a:spcPct val="75000"/>
              </a:lnSpc>
              <a:spcBef>
                <a:spcPts val="600"/>
              </a:spcBef>
              <a:spcAft>
                <a:spcPts val="0"/>
              </a:spcAft>
              <a:buNone/>
            </a:pPr>
            <a:endParaRPr sz="1600" b="1" i="0" u="none" strike="noStrike" cap="none" dirty="0">
              <a:solidFill>
                <a:srgbClr val="3F3F3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20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71"/>
                                        </p:tgtEl>
                                      </p:cBhvr>
                                    </p:animEffect>
                                    <p:set>
                                      <p:cBhvr>
                                        <p:cTn id="12" dur="1" fill="hold">
                                          <p:stCondLst>
                                            <p:cond delay="2000"/>
                                          </p:stCondLst>
                                        </p:cTn>
                                        <p:tgtEl>
                                          <p:spTgt spid="4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gtEl>
                                        <p:attrNameLst>
                                          <p:attrName>style.visibility</p:attrName>
                                        </p:attrNameLst>
                                      </p:cBhvr>
                                      <p:to>
                                        <p:strVal val="visible"/>
                                      </p:to>
                                    </p:set>
                                    <p:animEffect transition="in" filter="fade">
                                      <p:cBhvr>
                                        <p:cTn id="17" dur="2000"/>
                                        <p:tgtEl>
                                          <p:spTgt spid="4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472"/>
                                        </p:tgtEl>
                                      </p:cBhvr>
                                    </p:animEffect>
                                    <p:set>
                                      <p:cBhvr>
                                        <p:cTn id="22" dur="1" fill="hold">
                                          <p:stCondLst>
                                            <p:cond delay="2000"/>
                                          </p:stCondLst>
                                        </p:cTn>
                                        <p:tgtEl>
                                          <p:spTgt spid="47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3"/>
                                        </p:tgtEl>
                                        <p:attrNameLst>
                                          <p:attrName>style.visibility</p:attrName>
                                        </p:attrNameLst>
                                      </p:cBhvr>
                                      <p:to>
                                        <p:strVal val="visible"/>
                                      </p:to>
                                    </p:set>
                                    <p:animEffect transition="in" filter="fade">
                                      <p:cBhvr>
                                        <p:cTn id="27" dur="2000"/>
                                        <p:tgtEl>
                                          <p:spTgt spid="4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2000"/>
                                        <p:tgtEl>
                                          <p:spTgt spid="473"/>
                                        </p:tgtEl>
                                      </p:cBhvr>
                                    </p:animEffect>
                                    <p:set>
                                      <p:cBhvr>
                                        <p:cTn id="32" dur="1" fill="hold">
                                          <p:stCondLst>
                                            <p:cond delay="2000"/>
                                          </p:stCondLst>
                                        </p:cTn>
                                        <p:tgtEl>
                                          <p:spTgt spid="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Ingeniería de Requerimientos</a:t>
            </a:r>
            <a:endParaRPr/>
          </a:p>
        </p:txBody>
      </p:sp>
      <p:sp>
        <p:nvSpPr>
          <p:cNvPr id="479" name="Google Shape;479;p15"/>
          <p:cNvSpPr txBox="1">
            <a:spLocks noGrp="1"/>
          </p:cNvSpPr>
          <p:nvPr>
            <p:ph type="body" idx="1"/>
          </p:nvPr>
        </p:nvSpPr>
        <p:spPr>
          <a:xfrm>
            <a:off x="1350611" y="4033768"/>
            <a:ext cx="9687306" cy="1815841"/>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400"/>
              <a:buNone/>
            </a:pPr>
            <a:r>
              <a:rPr lang="es-ES" sz="2200">
                <a:solidFill>
                  <a:schemeClr val="dk1"/>
                </a:solidFill>
              </a:rPr>
              <a:t>La ingeniería de requerimientos es la disciplina para desarrollar una especificación completa, consistente y no ambigua, la cual servirá como base para acuerdos comunes entre todas las partes involucradas y en donde se describen las funciones que realizará el sistema.</a:t>
            </a:r>
            <a:endParaRPr sz="2200">
              <a:solidFill>
                <a:schemeClr val="dk1"/>
              </a:solidFill>
            </a:endParaRPr>
          </a:p>
        </p:txBody>
      </p:sp>
      <p:sp>
        <p:nvSpPr>
          <p:cNvPr id="481" name="Google Shape;481;p1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9</a:t>
            </a:fld>
            <a:endParaRPr/>
          </a:p>
        </p:txBody>
      </p:sp>
      <p:sp>
        <p:nvSpPr>
          <p:cNvPr id="482" name="Google Shape;482;p15"/>
          <p:cNvSpPr/>
          <p:nvPr/>
        </p:nvSpPr>
        <p:spPr>
          <a:xfrm>
            <a:off x="1350611" y="1917953"/>
            <a:ext cx="9205859" cy="18158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2400" b="1" i="1" u="none" strike="noStrike" cap="none">
                <a:solidFill>
                  <a:schemeClr val="dk1"/>
                </a:solidFill>
                <a:latin typeface="Calibri"/>
                <a:ea typeface="Calibri"/>
                <a:cs typeface="Calibri"/>
                <a:sym typeface="Calibri"/>
              </a:rPr>
              <a:t>Ingeniería de requerimientos </a:t>
            </a:r>
            <a:r>
              <a:rPr lang="es-ES" sz="2200" b="0" i="0" u="none" strike="noStrike" cap="none">
                <a:solidFill>
                  <a:schemeClr val="dk1"/>
                </a:solidFill>
                <a:latin typeface="Calibri"/>
                <a:ea typeface="Calibri"/>
                <a:cs typeface="Calibri"/>
                <a:sym typeface="Calibri"/>
              </a:rPr>
              <a:t>es el proceso por el cual se transforman los requerimientos declarados por los clientes, ya sean hablados o escritos, </a:t>
            </a:r>
            <a:r>
              <a:rPr lang="es-ES" sz="2200" b="0" i="0" u="sng" strike="noStrike" cap="none">
                <a:solidFill>
                  <a:schemeClr val="dk1"/>
                </a:solidFill>
                <a:latin typeface="Calibri"/>
                <a:ea typeface="Calibri"/>
                <a:cs typeface="Calibri"/>
                <a:sym typeface="Calibri"/>
              </a:rPr>
              <a:t>a especificaciones precisas, no ambiguas, consistentes y completas </a:t>
            </a:r>
            <a:r>
              <a:rPr lang="es-ES" sz="2200" b="0" i="0" u="none" strike="noStrike" cap="none">
                <a:solidFill>
                  <a:schemeClr val="dk1"/>
                </a:solidFill>
                <a:latin typeface="Calibri"/>
                <a:ea typeface="Calibri"/>
                <a:cs typeface="Calibri"/>
                <a:sym typeface="Calibri"/>
              </a:rPr>
              <a:t>del comportamiento del sistema, incluyendo funciones, interfaces, rendimiento y limitaciones”</a:t>
            </a:r>
            <a:endParaRPr sz="1400" b="0" i="0" u="none" strike="noStrike" cap="none">
              <a:solidFill>
                <a:srgbClr val="000000"/>
              </a:solidFill>
              <a:latin typeface="Arial"/>
              <a:ea typeface="Arial"/>
              <a:cs typeface="Arial"/>
              <a:sym typeface="Arial"/>
            </a:endParaRPr>
          </a:p>
        </p:txBody>
      </p:sp>
      <p:sp>
        <p:nvSpPr>
          <p:cNvPr id="483" name="Google Shape;483;p15"/>
          <p:cNvSpPr/>
          <p:nvPr/>
        </p:nvSpPr>
        <p:spPr>
          <a:xfrm>
            <a:off x="8792765" y="3"/>
            <a:ext cx="782702" cy="665889"/>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Google Shape;484;p15"/>
          <p:cNvSpPr/>
          <p:nvPr/>
        </p:nvSpPr>
        <p:spPr>
          <a:xfrm>
            <a:off x="8207616" y="4033768"/>
            <a:ext cx="1953000" cy="5698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path>
              <a:path w="120000" h="120000" fill="none" extrusionOk="0">
                <a:moveTo>
                  <a:pt x="-10000" y="22500"/>
                </a:moveTo>
                <a:lnTo>
                  <a:pt x="-127010" y="-76177"/>
                </a:lnTo>
              </a:path>
            </a:pathLst>
          </a:custGeom>
          <a:solidFill>
            <a:srgbClr val="B2B2B2"/>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0" i="0" u="none" strike="noStrike" cap="none">
                <a:solidFill>
                  <a:schemeClr val="lt1"/>
                </a:solidFill>
                <a:latin typeface="Calibri"/>
                <a:ea typeface="Calibri"/>
                <a:cs typeface="Calibri"/>
                <a:sym typeface="Calibri"/>
              </a:rPr>
              <a:t>SRS</a:t>
            </a:r>
            <a:endParaRPr sz="1400" b="0" i="0" u="none" strike="noStrike" cap="none">
              <a:solidFill>
                <a:srgbClr val="000000"/>
              </a:solidFill>
              <a:latin typeface="Arial"/>
              <a:ea typeface="Arial"/>
              <a:cs typeface="Arial"/>
              <a:sym typeface="Arial"/>
            </a:endParaRPr>
          </a:p>
        </p:txBody>
      </p:sp>
      <p:sp>
        <p:nvSpPr>
          <p:cNvPr id="485" name="Google Shape;485;p15"/>
          <p:cNvSpPr txBox="1"/>
          <p:nvPr/>
        </p:nvSpPr>
        <p:spPr>
          <a:xfrm>
            <a:off x="7706111" y="557540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486" name="Google Shape;486;p15"/>
          <p:cNvGrpSpPr/>
          <p:nvPr/>
        </p:nvGrpSpPr>
        <p:grpSpPr>
          <a:xfrm>
            <a:off x="8885718" y="87609"/>
            <a:ext cx="2888545" cy="2573166"/>
            <a:chOff x="280220" y="16111"/>
            <a:chExt cx="2888545" cy="2573166"/>
          </a:xfrm>
        </p:grpSpPr>
        <p:sp>
          <p:nvSpPr>
            <p:cNvPr id="487" name="Google Shape;487;p15"/>
            <p:cNvSpPr/>
            <p:nvPr/>
          </p:nvSpPr>
          <p:spPr>
            <a:xfrm rot="5400000">
              <a:off x="385540" y="456776"/>
              <a:ext cx="397525" cy="452568"/>
            </a:xfrm>
            <a:prstGeom prst="bentUpArrow">
              <a:avLst>
                <a:gd name="adj1" fmla="val 32840"/>
                <a:gd name="adj2" fmla="val 25000"/>
                <a:gd name="adj3" fmla="val 35780"/>
              </a:avLst>
            </a:prstGeom>
            <a:solidFill>
              <a:srgbClr val="C6C4C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280220" y="16111"/>
              <a:ext cx="669198" cy="468417"/>
            </a:xfrm>
            <a:prstGeom prst="roundRect">
              <a:avLst>
                <a:gd name="adj" fmla="val 16670"/>
              </a:avLst>
            </a:prstGeom>
            <a:solidFill>
              <a:srgbClr val="96093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txBox="1"/>
            <p:nvPr/>
          </p:nvSpPr>
          <p:spPr>
            <a:xfrm>
              <a:off x="303090" y="38981"/>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Definicion de requerimientos</a:t>
              </a:r>
              <a:endParaRPr/>
            </a:p>
          </p:txBody>
        </p:sp>
        <p:sp>
          <p:nvSpPr>
            <p:cNvPr id="490" name="Google Shape;490;p15"/>
            <p:cNvSpPr/>
            <p:nvPr/>
          </p:nvSpPr>
          <p:spPr>
            <a:xfrm>
              <a:off x="949419" y="60785"/>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rot="5400000">
              <a:off x="940377" y="982963"/>
              <a:ext cx="397525" cy="452568"/>
            </a:xfrm>
            <a:prstGeom prst="bentUpArrow">
              <a:avLst>
                <a:gd name="adj1" fmla="val 32840"/>
                <a:gd name="adj2" fmla="val 25000"/>
                <a:gd name="adj3" fmla="val 35780"/>
              </a:avLst>
            </a:prstGeom>
            <a:solidFill>
              <a:srgbClr val="D1D4C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835057" y="542298"/>
              <a:ext cx="669198" cy="468417"/>
            </a:xfrm>
            <a:prstGeom prst="roundRect">
              <a:avLst>
                <a:gd name="adj" fmla="val 16670"/>
              </a:avLst>
            </a:prstGeom>
            <a:solidFill>
              <a:schemeClr val="accent3"/>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txBox="1"/>
            <p:nvPr/>
          </p:nvSpPr>
          <p:spPr>
            <a:xfrm>
              <a:off x="857927" y="565168"/>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Diseño del sistema y del software</a:t>
              </a:r>
              <a:endParaRPr/>
            </a:p>
          </p:txBody>
        </p:sp>
        <p:sp>
          <p:nvSpPr>
            <p:cNvPr id="494" name="Google Shape;494;p15"/>
            <p:cNvSpPr/>
            <p:nvPr/>
          </p:nvSpPr>
          <p:spPr>
            <a:xfrm>
              <a:off x="1504256" y="586972"/>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rot="5400000">
              <a:off x="1495214" y="1509150"/>
              <a:ext cx="397525" cy="452568"/>
            </a:xfrm>
            <a:prstGeom prst="bentUpArrow">
              <a:avLst>
                <a:gd name="adj1" fmla="val 32840"/>
                <a:gd name="adj2" fmla="val 25000"/>
                <a:gd name="adj3" fmla="val 35780"/>
              </a:avLst>
            </a:prstGeom>
            <a:solidFill>
              <a:srgbClr val="D8DDE1"/>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a:off x="1389894" y="1068485"/>
              <a:ext cx="669198" cy="468417"/>
            </a:xfrm>
            <a:prstGeom prst="roundRect">
              <a:avLst>
                <a:gd name="adj" fmla="val 16670"/>
              </a:avLst>
            </a:prstGeom>
            <a:solidFill>
              <a:schemeClr val="accent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txBox="1"/>
            <p:nvPr/>
          </p:nvSpPr>
          <p:spPr>
            <a:xfrm>
              <a:off x="1412764" y="1091355"/>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Implementacion y prueba de unidad</a:t>
              </a:r>
              <a:endParaRPr/>
            </a:p>
          </p:txBody>
        </p:sp>
        <p:sp>
          <p:nvSpPr>
            <p:cNvPr id="498" name="Google Shape;498;p15"/>
            <p:cNvSpPr/>
            <p:nvPr/>
          </p:nvSpPr>
          <p:spPr>
            <a:xfrm>
              <a:off x="2059092" y="1113160"/>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rot="5400000">
              <a:off x="2050051" y="2035337"/>
              <a:ext cx="397525" cy="452568"/>
            </a:xfrm>
            <a:prstGeom prst="bentUpArrow">
              <a:avLst>
                <a:gd name="adj1" fmla="val 32840"/>
                <a:gd name="adj2" fmla="val 25000"/>
                <a:gd name="adj3" fmla="val 35780"/>
              </a:avLst>
            </a:prstGeom>
            <a:solidFill>
              <a:srgbClr val="EDE4E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1944730" y="1594673"/>
              <a:ext cx="669198" cy="468417"/>
            </a:xfrm>
            <a:prstGeom prst="roundRect">
              <a:avLst>
                <a:gd name="adj" fmla="val 16670"/>
              </a:avLst>
            </a:prstGeom>
            <a:solidFill>
              <a:schemeClr val="accent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txBox="1"/>
            <p:nvPr/>
          </p:nvSpPr>
          <p:spPr>
            <a:xfrm>
              <a:off x="1967600" y="1617543"/>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Integracion y prueba del sistema</a:t>
              </a:r>
              <a:endParaRPr/>
            </a:p>
          </p:txBody>
        </p:sp>
        <p:sp>
          <p:nvSpPr>
            <p:cNvPr id="502" name="Google Shape;502;p15"/>
            <p:cNvSpPr/>
            <p:nvPr/>
          </p:nvSpPr>
          <p:spPr>
            <a:xfrm>
              <a:off x="2613929" y="1639347"/>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2499567" y="2120860"/>
              <a:ext cx="669198" cy="468417"/>
            </a:xfrm>
            <a:prstGeom prst="roundRect">
              <a:avLst>
                <a:gd name="adj" fmla="val 16670"/>
              </a:avLst>
            </a:prstGeom>
            <a:solidFill>
              <a:srgbClr val="855B5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txBox="1"/>
            <p:nvPr/>
          </p:nvSpPr>
          <p:spPr>
            <a:xfrm>
              <a:off x="2522437" y="2143730"/>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Operacion y mantenimiento </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84"/>
                                        </p:tgtEl>
                                      </p:cBhvr>
                                    </p:animEffect>
                                    <p:set>
                                      <p:cBhvr>
                                        <p:cTn id="7" dur="1" fill="hold">
                                          <p:stCondLst>
                                            <p:cond delay="500"/>
                                          </p:stCondLst>
                                        </p:cTn>
                                        <p:tgtEl>
                                          <p:spTgt spid="48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9">
                                            <p:txEl>
                                              <p:pRg st="0" end="0"/>
                                            </p:txEl>
                                          </p:spTgt>
                                        </p:tgtEl>
                                        <p:attrNameLst>
                                          <p:attrName>style.visibility</p:attrName>
                                        </p:attrNameLst>
                                      </p:cBhvr>
                                      <p:to>
                                        <p:strVal val="visible"/>
                                      </p:to>
                                    </p:set>
                                    <p:animEffect transition="in" filter="fade">
                                      <p:cBhvr>
                                        <p:cTn id="18" dur="2000"/>
                                        <p:tgtEl>
                                          <p:spTgt spid="4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tron 2024" id="{E9BE6BD6-6236-4E17-A199-45AE5BA8A8D0}" vid="{0236D92B-08D1-4AE5-8D82-523059100559}"/>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TotalTime>
  <Words>3056</Words>
  <Application>Microsoft Office PowerPoint</Application>
  <PresentationFormat>Panorámica</PresentationFormat>
  <Paragraphs>385</Paragraphs>
  <Slides>51</Slides>
  <Notes>51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Arial</vt:lpstr>
      <vt:lpstr>Bookman Old Style</vt:lpstr>
      <vt:lpstr>Gill Sans</vt:lpstr>
      <vt:lpstr>Calibri</vt:lpstr>
      <vt:lpstr>Noto Sans Symbols</vt:lpstr>
      <vt:lpstr>Retrospección</vt:lpstr>
      <vt:lpstr>Ingeniería de Software I – Clase 2 - 2024 </vt:lpstr>
      <vt:lpstr>Requerimientos de software </vt:lpstr>
      <vt:lpstr>¿Qué es un proceso de software?</vt:lpstr>
      <vt:lpstr>Requerimientos</vt:lpstr>
      <vt:lpstr>Requerimientos</vt:lpstr>
      <vt:lpstr>Requerimientos -Tipos</vt:lpstr>
      <vt:lpstr>Requerimientos - Tipos</vt:lpstr>
      <vt:lpstr>Requerimientos No Funcionales</vt:lpstr>
      <vt:lpstr>Ingeniería de Requerimientos</vt:lpstr>
      <vt:lpstr>Ingeniería de Requerimientos </vt:lpstr>
      <vt:lpstr>Ingeniería de Requerimientos</vt:lpstr>
      <vt:lpstr>Ingeniería de Requerimientos</vt:lpstr>
      <vt:lpstr>Ingeniería de Requerimientos</vt:lpstr>
      <vt:lpstr>Estudio de Viabilidad</vt:lpstr>
      <vt:lpstr>Estudio de Viabilidad</vt:lpstr>
      <vt:lpstr>Estudio de Viabilidad</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Validación de requerimientos</vt:lpstr>
      <vt:lpstr>Validación de requerimientos</vt:lpstr>
      <vt:lpstr>Presentación de PowerPoint</vt:lpstr>
      <vt:lpstr>Validación de requerimientos</vt:lpstr>
      <vt:lpstr>Validación de requerimientos</vt:lpstr>
      <vt:lpstr>Técnicas de validación  </vt:lpstr>
      <vt:lpstr>Técnicas de Especificación de Requerimientos de software </vt:lpstr>
      <vt:lpstr>Técnicas de Especificación de Requerimientos</vt:lpstr>
      <vt:lpstr>Técnicas de Especificación de Requerimientos</vt:lpstr>
      <vt:lpstr>Técnicas de Especificación de Requerimientos </vt:lpstr>
      <vt:lpstr>Historias de usuario - Definición</vt:lpstr>
      <vt:lpstr>Historias de usuario – Conceptos </vt:lpstr>
      <vt:lpstr>Historias de usuario –  Forma de redactarlas</vt:lpstr>
      <vt:lpstr>Historias de usuario – Forma de redactarlas</vt:lpstr>
      <vt:lpstr>Historias de usuario – Características</vt:lpstr>
      <vt:lpstr>Historias de usuario – Características</vt:lpstr>
      <vt:lpstr>Historias de usuario  - Criterios de aceptación</vt:lpstr>
      <vt:lpstr>Historias de usuario  - Criterios de aceptación</vt:lpstr>
      <vt:lpstr>Historias de usuario – Plantilla</vt:lpstr>
      <vt:lpstr>Historias de Usuario</vt:lpstr>
      <vt:lpstr>Historias de Usuario</vt:lpstr>
      <vt:lpstr>Historias de usuario - Beneficios</vt:lpstr>
      <vt:lpstr>Historias de usuario - Limitaciones</vt:lpstr>
      <vt:lpstr>Historias de usuario - Épicas</vt:lpstr>
      <vt:lpstr>Ejemplo de Épicas</vt:lpstr>
      <vt:lpstr>Ejemplo de Épicas</vt:lpstr>
      <vt:lpstr>Características de la épicas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 – Clase 2 - 2024 </dc:title>
  <dc:creator>Luffi</dc:creator>
  <cp:lastModifiedBy>Ro</cp:lastModifiedBy>
  <cp:revision>16</cp:revision>
  <dcterms:created xsi:type="dcterms:W3CDTF">2020-09-07T21:38:23Z</dcterms:created>
  <dcterms:modified xsi:type="dcterms:W3CDTF">2024-08-28T20:27:44Z</dcterms:modified>
</cp:coreProperties>
</file>